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9" r:id="rId1"/>
  </p:sldMasterIdLst>
  <p:notesMasterIdLst>
    <p:notesMasterId r:id="rId42"/>
  </p:notesMasterIdLst>
  <p:handoutMasterIdLst>
    <p:handoutMasterId r:id="rId43"/>
  </p:handoutMasterIdLst>
  <p:sldIdLst>
    <p:sldId id="1009" r:id="rId2"/>
    <p:sldId id="591" r:id="rId3"/>
    <p:sldId id="867" r:id="rId4"/>
    <p:sldId id="868" r:id="rId5"/>
    <p:sldId id="869" r:id="rId6"/>
    <p:sldId id="923" r:id="rId7"/>
    <p:sldId id="796" r:id="rId8"/>
    <p:sldId id="925" r:id="rId9"/>
    <p:sldId id="1010" r:id="rId10"/>
    <p:sldId id="1011" r:id="rId11"/>
    <p:sldId id="932" r:id="rId12"/>
    <p:sldId id="1012" r:id="rId13"/>
    <p:sldId id="1015" r:id="rId14"/>
    <p:sldId id="928" r:id="rId15"/>
    <p:sldId id="992" r:id="rId16"/>
    <p:sldId id="873" r:id="rId17"/>
    <p:sldId id="874" r:id="rId18"/>
    <p:sldId id="875" r:id="rId19"/>
    <p:sldId id="1014" r:id="rId20"/>
    <p:sldId id="973" r:id="rId21"/>
    <p:sldId id="994" r:id="rId22"/>
    <p:sldId id="997" r:id="rId23"/>
    <p:sldId id="939" r:id="rId24"/>
    <p:sldId id="946" r:id="rId25"/>
    <p:sldId id="948" r:id="rId26"/>
    <p:sldId id="1016" r:id="rId27"/>
    <p:sldId id="941" r:id="rId28"/>
    <p:sldId id="942" r:id="rId29"/>
    <p:sldId id="1013" r:id="rId30"/>
    <p:sldId id="902" r:id="rId31"/>
    <p:sldId id="903" r:id="rId32"/>
    <p:sldId id="1017" r:id="rId33"/>
    <p:sldId id="1018" r:id="rId34"/>
    <p:sldId id="908" r:id="rId35"/>
    <p:sldId id="978" r:id="rId36"/>
    <p:sldId id="807" r:id="rId37"/>
    <p:sldId id="820" r:id="rId38"/>
    <p:sldId id="971" r:id="rId39"/>
    <p:sldId id="601" r:id="rId40"/>
    <p:sldId id="592" r:id="rId41"/>
  </p:sldIdLst>
  <p:sldSz cx="9144000" cy="6858000" type="screen4x3"/>
  <p:notesSz cx="7315200" cy="96012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3144" userDrawn="1">
          <p15:clr>
            <a:srgbClr val="A4A3A4"/>
          </p15:clr>
        </p15:guide>
        <p15:guide id="2" pos="381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FF"/>
    <a:srgbClr val="0000FF"/>
    <a:srgbClr val="CCFFFF"/>
    <a:srgbClr val="FFFFCC"/>
    <a:srgbClr val="EE1222"/>
    <a:srgbClr val="FF0000"/>
    <a:srgbClr val="FFCCFF"/>
    <a:srgbClr val="02F6D9"/>
    <a:srgbClr val="EC9C0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6B38B82-5BE3-4A67-8CF0-88361BB4048E}" v="3" dt="2020-12-14T10:31:04.52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סגנון ביניים 2 - הדגשה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370"/>
    <p:restoredTop sz="94694"/>
  </p:normalViewPr>
  <p:slideViewPr>
    <p:cSldViewPr snapToGrid="0">
      <p:cViewPr varScale="1">
        <p:scale>
          <a:sx n="121" d="100"/>
          <a:sy n="121" d="100"/>
        </p:scale>
        <p:origin x="1496" y="176"/>
      </p:cViewPr>
      <p:guideLst>
        <p:guide orient="horz" pos="3144"/>
        <p:guide pos="381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7" d="100"/>
        <a:sy n="57" d="100"/>
      </p:scale>
      <p:origin x="0" y="-740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handoutMaster" Target="handoutMasters/handoutMaster1.xml"/><Relationship Id="rId48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1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defTabSz="990600">
              <a:defRPr sz="13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4781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defTabSz="990600">
              <a:defRPr sz="13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888928CA-6634-4F28-8EFB-F889CCCB4F4C}" type="datetime1">
              <a:rPr lang="en-US"/>
              <a:pPr>
                <a:defRPr/>
              </a:pPr>
              <a:t>2/28/22</a:t>
            </a:fld>
            <a:endParaRPr lang="en-US"/>
          </a:p>
        </p:txBody>
      </p:sp>
      <p:sp>
        <p:nvSpPr>
          <p:cNvPr id="24781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defTabSz="990600">
              <a:defRPr sz="13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he-IL"/>
              <a:t>(c) Amir Herzberg, http://AmirHerzberg.com, Bar Ilan University</a:t>
            </a:r>
            <a:endParaRPr lang="en-US"/>
          </a:p>
        </p:txBody>
      </p:sp>
      <p:sp>
        <p:nvSpPr>
          <p:cNvPr id="24781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defTabSz="990600">
              <a:defRPr sz="13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24FFF652-52D6-4256-AB60-3207A6F9EF9C}" type="slidenum">
              <a:rPr lang="he-IL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74723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7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defTabSz="990600">
              <a:defRPr sz="13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4678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defTabSz="990600">
              <a:defRPr sz="13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D6325071-32EE-4A93-980C-5A1A144375BC}" type="datetime1">
              <a:rPr lang="en-US"/>
              <a:pPr>
                <a:defRPr/>
              </a:pPr>
              <a:t>2/28/22</a:t>
            </a:fld>
            <a:endParaRPr lang="en-US"/>
          </a:p>
        </p:txBody>
      </p:sp>
      <p:sp>
        <p:nvSpPr>
          <p:cNvPr id="911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7300" y="720725"/>
            <a:ext cx="4800600" cy="35988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24678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59300"/>
            <a:ext cx="5851525" cy="432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4679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defTabSz="990600">
              <a:defRPr sz="13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he-IL"/>
              <a:t>(c) Amir Herzberg, http://AmirHerzberg.com, Bar Ilan University</a:t>
            </a:r>
            <a:endParaRPr lang="en-US"/>
          </a:p>
        </p:txBody>
      </p:sp>
      <p:sp>
        <p:nvSpPr>
          <p:cNvPr id="24679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defTabSz="990600">
              <a:defRPr sz="13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0E687F4F-F059-432C-A1F8-B98095E8E93B}" type="slidenum">
              <a:rPr lang="he-IL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855116"/>
      </p:ext>
    </p:extLst>
  </p:cSld>
  <p:clrMap bg1="lt1" tx1="dk1" bg2="lt2" tx2="dk2" accent1="accent1" accent2="accent2" accent3="accent3" accent4="accent4" accent5="accent5" accent6="accent6" hlink="hlink" folHlink="folHlink"/>
  <p:hf hdr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AF01017-ADF1-4404-92FB-B874094C14FE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7425" cy="3598863"/>
          </a:xfrm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2203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8888" y="720725"/>
            <a:ext cx="47974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D6325071-32EE-4A93-980C-5A1A144375BC}" type="datetime1">
              <a:rPr lang="en-US" smtClean="0"/>
              <a:pPr>
                <a:defRPr/>
              </a:pPr>
              <a:t>2/28/22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he-IL"/>
              <a:t>(c) Amir Herzberg, http://AmirHerzberg.com, Bar Ilan University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E687F4F-F059-432C-A1F8-B98095E8E93B}" type="slidenum">
              <a:rPr lang="he-IL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0904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D1F90A56-1748-4456-82E4-69C1276B6E8D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2/28/22</a:t>
            </a:fld>
            <a:endParaRPr lang="en-US" altLang="en-US" sz="1300"/>
          </a:p>
        </p:txBody>
      </p:sp>
      <p:sp>
        <p:nvSpPr>
          <p:cNvPr id="142339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4234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0E9BE7AF-84C0-4A76-949F-B942108DE0F6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20</a:t>
            </a:fld>
            <a:endParaRPr lang="en-US" altLang="en-US" sz="1300"/>
          </a:p>
        </p:txBody>
      </p:sp>
      <p:sp>
        <p:nvSpPr>
          <p:cNvPr id="142341" name="Text Box 2"/>
          <p:cNvSpPr txBox="1">
            <a:spLocks noChangeArrowheads="1"/>
          </p:cNvSpPr>
          <p:nvPr/>
        </p:nvSpPr>
        <p:spPr bwMode="auto">
          <a:xfrm>
            <a:off x="4143375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fld id="{3D41A402-667C-41CA-BCD1-08A9410AFFDE}" type="slidenum">
              <a:rPr lang="he-IL" altLang="en-US" sz="1300">
                <a:solidFill>
                  <a:srgbClr val="000000"/>
                </a:solidFill>
              </a:rPr>
              <a:pPr algn="r" eaLnBrk="1" hangingPunct="1">
                <a:spcBef>
                  <a:spcPct val="0"/>
                </a:spcBef>
                <a:buClr>
                  <a:srgbClr val="000000"/>
                </a:buClr>
              </a:pPr>
              <a:t>20</a:t>
            </a:fld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2342" name="Text Box 3"/>
          <p:cNvSpPr txBox="1">
            <a:spLocks noChangeArrowheads="1"/>
          </p:cNvSpPr>
          <p:nvPr/>
        </p:nvSpPr>
        <p:spPr bwMode="auto">
          <a:xfrm>
            <a:off x="0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r>
              <a:rPr lang="en-US" altLang="en-US" sz="1300">
                <a:solidFill>
                  <a:srgbClr val="000000"/>
                </a:solidFill>
              </a:rPr>
              <a:t>(c) Amir Herzberg, http://AmirHerzberg.com, Bar Ilan University</a:t>
            </a: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2343" name="Text Box 4"/>
          <p:cNvSpPr txBox="1">
            <a:spLocks noChangeArrowheads="1"/>
          </p:cNvSpPr>
          <p:nvPr/>
        </p:nvSpPr>
        <p:spPr bwMode="auto">
          <a:xfrm>
            <a:off x="0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2344" name="Text Box 5"/>
          <p:cNvSpPr txBox="1">
            <a:spLocks noChangeArrowheads="1"/>
          </p:cNvSpPr>
          <p:nvPr/>
        </p:nvSpPr>
        <p:spPr bwMode="auto">
          <a:xfrm>
            <a:off x="4143375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r>
              <a:rPr lang="en-GB" altLang="en-US" sz="1300">
                <a:solidFill>
                  <a:srgbClr val="000000"/>
                </a:solidFill>
              </a:rPr>
              <a:t>04/07/06</a:t>
            </a:r>
          </a:p>
        </p:txBody>
      </p:sp>
      <p:sp>
        <p:nvSpPr>
          <p:cNvPr id="142345" name="Text Box 6"/>
          <p:cNvSpPr txBox="1">
            <a:spLocks noChangeArrowheads="1"/>
          </p:cNvSpPr>
          <p:nvPr/>
        </p:nvSpPr>
        <p:spPr bwMode="auto">
          <a:xfrm>
            <a:off x="1258888" y="720725"/>
            <a:ext cx="4800600" cy="36004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he-IL" altLang="en-US" sz="1800"/>
          </a:p>
        </p:txBody>
      </p:sp>
      <p:sp>
        <p:nvSpPr>
          <p:cNvPr id="142346" name="Rectangle 7"/>
          <p:cNvSpPr>
            <a:spLocks noGrp="1" noChangeArrowheads="1"/>
          </p:cNvSpPr>
          <p:nvPr>
            <p:ph type="body"/>
          </p:nvPr>
        </p:nvSpPr>
        <p:spPr>
          <a:xfrm>
            <a:off x="731838" y="4559300"/>
            <a:ext cx="5851525" cy="432276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defTabSz="449263"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49082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6A1B401D-6AC0-47DE-98DE-4615CD47E7EB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2/28/22</a:t>
            </a:fld>
            <a:endParaRPr lang="en-US" altLang="en-US" sz="1300"/>
          </a:p>
        </p:txBody>
      </p:sp>
      <p:sp>
        <p:nvSpPr>
          <p:cNvPr id="144387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4438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7A1951AD-949C-43C3-A025-7D92CD3360A1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23</a:t>
            </a:fld>
            <a:endParaRPr lang="en-US" altLang="en-US" sz="1300"/>
          </a:p>
        </p:txBody>
      </p:sp>
      <p:sp>
        <p:nvSpPr>
          <p:cNvPr id="144389" name="Text Box 2"/>
          <p:cNvSpPr txBox="1">
            <a:spLocks noChangeArrowheads="1"/>
          </p:cNvSpPr>
          <p:nvPr/>
        </p:nvSpPr>
        <p:spPr bwMode="auto">
          <a:xfrm>
            <a:off x="4143375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fld id="{7275F837-2BD5-4632-8FA9-B8678CA0A7D7}" type="slidenum">
              <a:rPr lang="he-IL" altLang="en-US" sz="1300">
                <a:solidFill>
                  <a:srgbClr val="000000"/>
                </a:solidFill>
              </a:rPr>
              <a:pPr algn="r" eaLnBrk="1" hangingPunct="1">
                <a:spcBef>
                  <a:spcPct val="0"/>
                </a:spcBef>
                <a:buClr>
                  <a:srgbClr val="000000"/>
                </a:buClr>
              </a:pPr>
              <a:t>23</a:t>
            </a:fld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4390" name="Text Box 3"/>
          <p:cNvSpPr txBox="1">
            <a:spLocks noChangeArrowheads="1"/>
          </p:cNvSpPr>
          <p:nvPr/>
        </p:nvSpPr>
        <p:spPr bwMode="auto">
          <a:xfrm>
            <a:off x="0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r>
              <a:rPr lang="en-US" altLang="en-US" sz="1300">
                <a:solidFill>
                  <a:srgbClr val="000000"/>
                </a:solidFill>
              </a:rPr>
              <a:t>(c) Amir Herzberg, http://AmirHerzberg.com, Bar Ilan University</a:t>
            </a: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4391" name="Text Box 4"/>
          <p:cNvSpPr txBox="1">
            <a:spLocks noChangeArrowheads="1"/>
          </p:cNvSpPr>
          <p:nvPr/>
        </p:nvSpPr>
        <p:spPr bwMode="auto">
          <a:xfrm>
            <a:off x="0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4392" name="Text Box 5"/>
          <p:cNvSpPr txBox="1">
            <a:spLocks noChangeArrowheads="1"/>
          </p:cNvSpPr>
          <p:nvPr/>
        </p:nvSpPr>
        <p:spPr bwMode="auto">
          <a:xfrm>
            <a:off x="4143375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r>
              <a:rPr lang="en-GB" altLang="en-US" sz="1300">
                <a:solidFill>
                  <a:srgbClr val="000000"/>
                </a:solidFill>
              </a:rPr>
              <a:t>04/07/06</a:t>
            </a:r>
          </a:p>
        </p:txBody>
      </p:sp>
      <p:sp>
        <p:nvSpPr>
          <p:cNvPr id="144393" name="Text Box 6"/>
          <p:cNvSpPr txBox="1">
            <a:spLocks noChangeArrowheads="1"/>
          </p:cNvSpPr>
          <p:nvPr/>
        </p:nvSpPr>
        <p:spPr bwMode="auto">
          <a:xfrm>
            <a:off x="1258888" y="720725"/>
            <a:ext cx="4800600" cy="36004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he-IL" altLang="en-US" sz="1800"/>
          </a:p>
        </p:txBody>
      </p:sp>
      <p:sp>
        <p:nvSpPr>
          <p:cNvPr id="144394" name="Rectangle 7"/>
          <p:cNvSpPr>
            <a:spLocks noGrp="1" noChangeArrowheads="1"/>
          </p:cNvSpPr>
          <p:nvPr>
            <p:ph type="body"/>
          </p:nvPr>
        </p:nvSpPr>
        <p:spPr>
          <a:xfrm>
            <a:off x="731838" y="4559300"/>
            <a:ext cx="5851525" cy="432276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55305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2E3B7DDA-5B94-4441-8F1F-5B192E5D521C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2/28/22</a:t>
            </a:fld>
            <a:endParaRPr lang="en-US" altLang="en-US" sz="1300"/>
          </a:p>
        </p:txBody>
      </p:sp>
      <p:sp>
        <p:nvSpPr>
          <p:cNvPr id="147459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4746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158E3946-41A6-49B6-800D-4B2C39E12FBF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27</a:t>
            </a:fld>
            <a:endParaRPr lang="en-US" altLang="en-US" sz="1300"/>
          </a:p>
        </p:txBody>
      </p:sp>
      <p:sp>
        <p:nvSpPr>
          <p:cNvPr id="147461" name="Text Box 2"/>
          <p:cNvSpPr txBox="1">
            <a:spLocks noChangeArrowheads="1"/>
          </p:cNvSpPr>
          <p:nvPr/>
        </p:nvSpPr>
        <p:spPr bwMode="auto">
          <a:xfrm>
            <a:off x="4143375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fld id="{1EE3E5BB-2503-4D28-8F05-E3AB8838D935}" type="slidenum">
              <a:rPr lang="he-IL" altLang="en-US" sz="1300">
                <a:solidFill>
                  <a:srgbClr val="000000"/>
                </a:solidFill>
              </a:rPr>
              <a:pPr algn="r" eaLnBrk="1" hangingPunct="1">
                <a:spcBef>
                  <a:spcPct val="0"/>
                </a:spcBef>
                <a:buClr>
                  <a:srgbClr val="000000"/>
                </a:buClr>
              </a:pPr>
              <a:t>27</a:t>
            </a:fld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7462" name="Text Box 3"/>
          <p:cNvSpPr txBox="1">
            <a:spLocks noChangeArrowheads="1"/>
          </p:cNvSpPr>
          <p:nvPr/>
        </p:nvSpPr>
        <p:spPr bwMode="auto">
          <a:xfrm>
            <a:off x="0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r>
              <a:rPr lang="en-US" altLang="en-US" sz="1300">
                <a:solidFill>
                  <a:srgbClr val="000000"/>
                </a:solidFill>
              </a:rPr>
              <a:t>(c) Amir Herzberg, http://AmirHerzberg.com, Bar Ilan University</a:t>
            </a: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7463" name="Text Box 4"/>
          <p:cNvSpPr txBox="1">
            <a:spLocks noChangeArrowheads="1"/>
          </p:cNvSpPr>
          <p:nvPr/>
        </p:nvSpPr>
        <p:spPr bwMode="auto">
          <a:xfrm>
            <a:off x="0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7464" name="Text Box 5"/>
          <p:cNvSpPr txBox="1">
            <a:spLocks noChangeArrowheads="1"/>
          </p:cNvSpPr>
          <p:nvPr/>
        </p:nvSpPr>
        <p:spPr bwMode="auto">
          <a:xfrm>
            <a:off x="4143375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r>
              <a:rPr lang="en-GB" altLang="en-US" sz="1300">
                <a:solidFill>
                  <a:srgbClr val="000000"/>
                </a:solidFill>
              </a:rPr>
              <a:t>04/07/06</a:t>
            </a:r>
          </a:p>
        </p:txBody>
      </p:sp>
      <p:sp>
        <p:nvSpPr>
          <p:cNvPr id="147465" name="Text Box 6"/>
          <p:cNvSpPr txBox="1">
            <a:spLocks noChangeArrowheads="1"/>
          </p:cNvSpPr>
          <p:nvPr/>
        </p:nvSpPr>
        <p:spPr bwMode="auto">
          <a:xfrm>
            <a:off x="1258888" y="720725"/>
            <a:ext cx="4800600" cy="36004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he-IL" altLang="en-US" sz="1800"/>
          </a:p>
        </p:txBody>
      </p:sp>
      <p:sp>
        <p:nvSpPr>
          <p:cNvPr id="147466" name="Rectangle 7"/>
          <p:cNvSpPr>
            <a:spLocks noGrp="1" noChangeArrowheads="1"/>
          </p:cNvSpPr>
          <p:nvPr>
            <p:ph type="body"/>
          </p:nvPr>
        </p:nvSpPr>
        <p:spPr>
          <a:xfrm>
            <a:off x="731838" y="4559300"/>
            <a:ext cx="5851525" cy="432276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79158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8888" y="720725"/>
            <a:ext cx="47974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D6325071-32EE-4A93-980C-5A1A144375BC}" type="datetime1">
              <a:rPr lang="en-US" smtClean="0"/>
              <a:pPr>
                <a:defRPr/>
              </a:pPr>
              <a:t>2/28/22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he-IL"/>
              <a:t>(c) Amir Herzberg, http://AmirHerzberg.com, Bar Ilan University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E687F4F-F059-432C-A1F8-B98095E8E93B}" type="slidenum">
              <a:rPr lang="he-IL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4548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E6A29B6D-E392-40BF-B3C4-1B5482866626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2/28/22</a:t>
            </a:fld>
            <a:endParaRPr lang="en-US" altLang="en-US" sz="1300"/>
          </a:p>
        </p:txBody>
      </p:sp>
      <p:sp>
        <p:nvSpPr>
          <p:cNvPr id="149507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4950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8C29722B-C1CC-4907-8819-C577E440B043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30</a:t>
            </a:fld>
            <a:endParaRPr lang="en-US" altLang="en-US" sz="1300"/>
          </a:p>
        </p:txBody>
      </p:sp>
      <p:sp>
        <p:nvSpPr>
          <p:cNvPr id="149509" name="Text Box 2"/>
          <p:cNvSpPr txBox="1">
            <a:spLocks noChangeArrowheads="1"/>
          </p:cNvSpPr>
          <p:nvPr/>
        </p:nvSpPr>
        <p:spPr bwMode="auto">
          <a:xfrm>
            <a:off x="4143375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fld id="{AB49CE7D-22A3-47DD-9B91-4A5BD9039054}" type="slidenum">
              <a:rPr lang="he-IL" altLang="en-US" sz="1300">
                <a:solidFill>
                  <a:srgbClr val="000000"/>
                </a:solidFill>
              </a:rPr>
              <a:pPr algn="r" eaLnBrk="1" hangingPunct="1">
                <a:spcBef>
                  <a:spcPct val="0"/>
                </a:spcBef>
                <a:buClr>
                  <a:srgbClr val="000000"/>
                </a:buClr>
              </a:pPr>
              <a:t>30</a:t>
            </a:fld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9510" name="Text Box 3"/>
          <p:cNvSpPr txBox="1">
            <a:spLocks noChangeArrowheads="1"/>
          </p:cNvSpPr>
          <p:nvPr/>
        </p:nvSpPr>
        <p:spPr bwMode="auto">
          <a:xfrm>
            <a:off x="0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r>
              <a:rPr lang="en-US" altLang="en-US" sz="1300">
                <a:solidFill>
                  <a:srgbClr val="000000"/>
                </a:solidFill>
              </a:rPr>
              <a:t>(c) Amir Herzberg, http://AmirHerzberg.com, Bar Ilan University</a:t>
            </a: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9511" name="Text Box 4"/>
          <p:cNvSpPr txBox="1">
            <a:spLocks noChangeArrowheads="1"/>
          </p:cNvSpPr>
          <p:nvPr/>
        </p:nvSpPr>
        <p:spPr bwMode="auto">
          <a:xfrm>
            <a:off x="0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9512" name="Text Box 5"/>
          <p:cNvSpPr txBox="1">
            <a:spLocks noChangeArrowheads="1"/>
          </p:cNvSpPr>
          <p:nvPr/>
        </p:nvSpPr>
        <p:spPr bwMode="auto">
          <a:xfrm>
            <a:off x="4143375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r>
              <a:rPr lang="en-GB" altLang="en-US" sz="1300">
                <a:solidFill>
                  <a:srgbClr val="000000"/>
                </a:solidFill>
              </a:rPr>
              <a:t>04/07/06</a:t>
            </a:r>
          </a:p>
        </p:txBody>
      </p:sp>
      <p:sp>
        <p:nvSpPr>
          <p:cNvPr id="149513" name="Text Box 6"/>
          <p:cNvSpPr txBox="1">
            <a:spLocks noChangeArrowheads="1"/>
          </p:cNvSpPr>
          <p:nvPr/>
        </p:nvSpPr>
        <p:spPr bwMode="auto">
          <a:xfrm>
            <a:off x="1258888" y="720725"/>
            <a:ext cx="4800600" cy="36004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he-IL" altLang="en-US" sz="1800"/>
          </a:p>
        </p:txBody>
      </p:sp>
      <p:sp>
        <p:nvSpPr>
          <p:cNvPr id="149514" name="Rectangle 7"/>
          <p:cNvSpPr>
            <a:spLocks noGrp="1" noChangeArrowheads="1"/>
          </p:cNvSpPr>
          <p:nvPr>
            <p:ph type="body"/>
          </p:nvPr>
        </p:nvSpPr>
        <p:spPr>
          <a:xfrm>
            <a:off x="731838" y="4559300"/>
            <a:ext cx="5851525" cy="432276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marL="228600" indent="-228600" defTabSz="449263" eaLnBrk="1" hangingPunct="1">
              <a:buAutoNum type="arabicPeriod"/>
            </a:pPr>
            <a:endParaRPr lang="he-IL" altLang="en-US" dirty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91866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E6A29B6D-E392-40BF-B3C4-1B5482866626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2/28/22</a:t>
            </a:fld>
            <a:endParaRPr lang="en-US" altLang="en-US" sz="1300"/>
          </a:p>
        </p:txBody>
      </p:sp>
      <p:sp>
        <p:nvSpPr>
          <p:cNvPr id="149507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4950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8C29722B-C1CC-4907-8819-C577E440B043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31</a:t>
            </a:fld>
            <a:endParaRPr lang="en-US" altLang="en-US" sz="1300"/>
          </a:p>
        </p:txBody>
      </p:sp>
      <p:sp>
        <p:nvSpPr>
          <p:cNvPr id="149509" name="Text Box 2"/>
          <p:cNvSpPr txBox="1">
            <a:spLocks noChangeArrowheads="1"/>
          </p:cNvSpPr>
          <p:nvPr/>
        </p:nvSpPr>
        <p:spPr bwMode="auto">
          <a:xfrm>
            <a:off x="4143375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fld id="{AB49CE7D-22A3-47DD-9B91-4A5BD9039054}" type="slidenum">
              <a:rPr lang="he-IL" altLang="en-US" sz="1300">
                <a:solidFill>
                  <a:srgbClr val="000000"/>
                </a:solidFill>
              </a:rPr>
              <a:pPr algn="r" eaLnBrk="1" hangingPunct="1">
                <a:spcBef>
                  <a:spcPct val="0"/>
                </a:spcBef>
                <a:buClr>
                  <a:srgbClr val="000000"/>
                </a:buClr>
              </a:pPr>
              <a:t>31</a:t>
            </a:fld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9510" name="Text Box 3"/>
          <p:cNvSpPr txBox="1">
            <a:spLocks noChangeArrowheads="1"/>
          </p:cNvSpPr>
          <p:nvPr/>
        </p:nvSpPr>
        <p:spPr bwMode="auto">
          <a:xfrm>
            <a:off x="0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r>
              <a:rPr lang="en-US" altLang="en-US" sz="1300">
                <a:solidFill>
                  <a:srgbClr val="000000"/>
                </a:solidFill>
              </a:rPr>
              <a:t>(c) Amir Herzberg, http://AmirHerzberg.com, Bar Ilan University</a:t>
            </a: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9511" name="Text Box 4"/>
          <p:cNvSpPr txBox="1">
            <a:spLocks noChangeArrowheads="1"/>
          </p:cNvSpPr>
          <p:nvPr/>
        </p:nvSpPr>
        <p:spPr bwMode="auto">
          <a:xfrm>
            <a:off x="0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9512" name="Text Box 5"/>
          <p:cNvSpPr txBox="1">
            <a:spLocks noChangeArrowheads="1"/>
          </p:cNvSpPr>
          <p:nvPr/>
        </p:nvSpPr>
        <p:spPr bwMode="auto">
          <a:xfrm>
            <a:off x="4143375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r>
              <a:rPr lang="en-GB" altLang="en-US" sz="1300">
                <a:solidFill>
                  <a:srgbClr val="000000"/>
                </a:solidFill>
              </a:rPr>
              <a:t>04/07/06</a:t>
            </a:r>
          </a:p>
        </p:txBody>
      </p:sp>
      <p:sp>
        <p:nvSpPr>
          <p:cNvPr id="149513" name="Text Box 6"/>
          <p:cNvSpPr txBox="1">
            <a:spLocks noChangeArrowheads="1"/>
          </p:cNvSpPr>
          <p:nvPr/>
        </p:nvSpPr>
        <p:spPr bwMode="auto">
          <a:xfrm>
            <a:off x="1258888" y="720725"/>
            <a:ext cx="4800600" cy="36004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he-IL" altLang="en-US" sz="1800"/>
          </a:p>
        </p:txBody>
      </p:sp>
      <p:sp>
        <p:nvSpPr>
          <p:cNvPr id="149514" name="Rectangle 7"/>
          <p:cNvSpPr>
            <a:spLocks noGrp="1" noChangeArrowheads="1"/>
          </p:cNvSpPr>
          <p:nvPr>
            <p:ph type="body"/>
          </p:nvPr>
        </p:nvSpPr>
        <p:spPr>
          <a:xfrm>
            <a:off x="731838" y="4559300"/>
            <a:ext cx="5851525" cy="432276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marL="228600" indent="-228600" defTabSz="449263" eaLnBrk="1" hangingPunct="1">
              <a:buAutoNum type="arabicPeriod"/>
            </a:pPr>
            <a:endParaRPr lang="he-IL" altLang="en-US" dirty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63537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E6A29B6D-E392-40BF-B3C4-1B5482866626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2/28/22</a:t>
            </a:fld>
            <a:endParaRPr lang="en-US" altLang="en-US" sz="1300"/>
          </a:p>
        </p:txBody>
      </p:sp>
      <p:sp>
        <p:nvSpPr>
          <p:cNvPr id="149507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4950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8C29722B-C1CC-4907-8819-C577E440B043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32</a:t>
            </a:fld>
            <a:endParaRPr lang="en-US" altLang="en-US" sz="1300"/>
          </a:p>
        </p:txBody>
      </p:sp>
      <p:sp>
        <p:nvSpPr>
          <p:cNvPr id="149509" name="Text Box 2"/>
          <p:cNvSpPr txBox="1">
            <a:spLocks noChangeArrowheads="1"/>
          </p:cNvSpPr>
          <p:nvPr/>
        </p:nvSpPr>
        <p:spPr bwMode="auto">
          <a:xfrm>
            <a:off x="4143375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fld id="{AB49CE7D-22A3-47DD-9B91-4A5BD9039054}" type="slidenum">
              <a:rPr lang="he-IL" altLang="en-US" sz="1300">
                <a:solidFill>
                  <a:srgbClr val="000000"/>
                </a:solidFill>
              </a:rPr>
              <a:pPr algn="r" eaLnBrk="1" hangingPunct="1">
                <a:spcBef>
                  <a:spcPct val="0"/>
                </a:spcBef>
                <a:buClr>
                  <a:srgbClr val="000000"/>
                </a:buClr>
              </a:pPr>
              <a:t>32</a:t>
            </a:fld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9510" name="Text Box 3"/>
          <p:cNvSpPr txBox="1">
            <a:spLocks noChangeArrowheads="1"/>
          </p:cNvSpPr>
          <p:nvPr/>
        </p:nvSpPr>
        <p:spPr bwMode="auto">
          <a:xfrm>
            <a:off x="0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r>
              <a:rPr lang="en-US" altLang="en-US" sz="1300">
                <a:solidFill>
                  <a:srgbClr val="000000"/>
                </a:solidFill>
              </a:rPr>
              <a:t>(c) Amir Herzberg, http://AmirHerzberg.com, Bar Ilan University</a:t>
            </a: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9511" name="Text Box 4"/>
          <p:cNvSpPr txBox="1">
            <a:spLocks noChangeArrowheads="1"/>
          </p:cNvSpPr>
          <p:nvPr/>
        </p:nvSpPr>
        <p:spPr bwMode="auto">
          <a:xfrm>
            <a:off x="0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9512" name="Text Box 5"/>
          <p:cNvSpPr txBox="1">
            <a:spLocks noChangeArrowheads="1"/>
          </p:cNvSpPr>
          <p:nvPr/>
        </p:nvSpPr>
        <p:spPr bwMode="auto">
          <a:xfrm>
            <a:off x="4143375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r>
              <a:rPr lang="en-GB" altLang="en-US" sz="1300">
                <a:solidFill>
                  <a:srgbClr val="000000"/>
                </a:solidFill>
              </a:rPr>
              <a:t>04/07/06</a:t>
            </a:r>
          </a:p>
        </p:txBody>
      </p:sp>
      <p:sp>
        <p:nvSpPr>
          <p:cNvPr id="149513" name="Text Box 6"/>
          <p:cNvSpPr txBox="1">
            <a:spLocks noChangeArrowheads="1"/>
          </p:cNvSpPr>
          <p:nvPr/>
        </p:nvSpPr>
        <p:spPr bwMode="auto">
          <a:xfrm>
            <a:off x="1258888" y="720725"/>
            <a:ext cx="4800600" cy="36004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he-IL" altLang="en-US" sz="1800"/>
          </a:p>
        </p:txBody>
      </p:sp>
      <p:sp>
        <p:nvSpPr>
          <p:cNvPr id="149514" name="Rectangle 7"/>
          <p:cNvSpPr>
            <a:spLocks noGrp="1" noChangeArrowheads="1"/>
          </p:cNvSpPr>
          <p:nvPr>
            <p:ph type="body"/>
          </p:nvPr>
        </p:nvSpPr>
        <p:spPr>
          <a:xfrm>
            <a:off x="731838" y="4559300"/>
            <a:ext cx="5851525" cy="432276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marL="228600" indent="-228600" defTabSz="449263" eaLnBrk="1" hangingPunct="1">
              <a:buAutoNum type="arabicPeriod"/>
            </a:pPr>
            <a:endParaRPr lang="he-IL" altLang="en-US" dirty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35526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E6A29B6D-E392-40BF-B3C4-1B5482866626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2/28/22</a:t>
            </a:fld>
            <a:endParaRPr lang="en-US" altLang="en-US" sz="1300"/>
          </a:p>
        </p:txBody>
      </p:sp>
      <p:sp>
        <p:nvSpPr>
          <p:cNvPr id="149507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4950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8C29722B-C1CC-4907-8819-C577E440B043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33</a:t>
            </a:fld>
            <a:endParaRPr lang="en-US" altLang="en-US" sz="1300"/>
          </a:p>
        </p:txBody>
      </p:sp>
      <p:sp>
        <p:nvSpPr>
          <p:cNvPr id="149509" name="Text Box 2"/>
          <p:cNvSpPr txBox="1">
            <a:spLocks noChangeArrowheads="1"/>
          </p:cNvSpPr>
          <p:nvPr/>
        </p:nvSpPr>
        <p:spPr bwMode="auto">
          <a:xfrm>
            <a:off x="4143375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fld id="{AB49CE7D-22A3-47DD-9B91-4A5BD9039054}" type="slidenum">
              <a:rPr lang="he-IL" altLang="en-US" sz="1300">
                <a:solidFill>
                  <a:srgbClr val="000000"/>
                </a:solidFill>
              </a:rPr>
              <a:pPr algn="r" eaLnBrk="1" hangingPunct="1">
                <a:spcBef>
                  <a:spcPct val="0"/>
                </a:spcBef>
                <a:buClr>
                  <a:srgbClr val="000000"/>
                </a:buClr>
              </a:pPr>
              <a:t>33</a:t>
            </a:fld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9510" name="Text Box 3"/>
          <p:cNvSpPr txBox="1">
            <a:spLocks noChangeArrowheads="1"/>
          </p:cNvSpPr>
          <p:nvPr/>
        </p:nvSpPr>
        <p:spPr bwMode="auto">
          <a:xfrm>
            <a:off x="0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r>
              <a:rPr lang="en-US" altLang="en-US" sz="1300">
                <a:solidFill>
                  <a:srgbClr val="000000"/>
                </a:solidFill>
              </a:rPr>
              <a:t>(c) Amir Herzberg, http://AmirHerzberg.com, Bar Ilan University</a:t>
            </a: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9511" name="Text Box 4"/>
          <p:cNvSpPr txBox="1">
            <a:spLocks noChangeArrowheads="1"/>
          </p:cNvSpPr>
          <p:nvPr/>
        </p:nvSpPr>
        <p:spPr bwMode="auto">
          <a:xfrm>
            <a:off x="0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9512" name="Text Box 5"/>
          <p:cNvSpPr txBox="1">
            <a:spLocks noChangeArrowheads="1"/>
          </p:cNvSpPr>
          <p:nvPr/>
        </p:nvSpPr>
        <p:spPr bwMode="auto">
          <a:xfrm>
            <a:off x="4143375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r>
              <a:rPr lang="en-GB" altLang="en-US" sz="1300">
                <a:solidFill>
                  <a:srgbClr val="000000"/>
                </a:solidFill>
              </a:rPr>
              <a:t>04/07/06</a:t>
            </a:r>
          </a:p>
        </p:txBody>
      </p:sp>
      <p:sp>
        <p:nvSpPr>
          <p:cNvPr id="149513" name="Text Box 6"/>
          <p:cNvSpPr txBox="1">
            <a:spLocks noChangeArrowheads="1"/>
          </p:cNvSpPr>
          <p:nvPr/>
        </p:nvSpPr>
        <p:spPr bwMode="auto">
          <a:xfrm>
            <a:off x="1258888" y="720725"/>
            <a:ext cx="4800600" cy="36004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he-IL" altLang="en-US" sz="1800"/>
          </a:p>
        </p:txBody>
      </p:sp>
      <p:sp>
        <p:nvSpPr>
          <p:cNvPr id="149514" name="Rectangle 7"/>
          <p:cNvSpPr>
            <a:spLocks noGrp="1" noChangeArrowheads="1"/>
          </p:cNvSpPr>
          <p:nvPr>
            <p:ph type="body"/>
          </p:nvPr>
        </p:nvSpPr>
        <p:spPr>
          <a:xfrm>
            <a:off x="731838" y="4559300"/>
            <a:ext cx="5851525" cy="432276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marL="228600" indent="-228600" defTabSz="449263" eaLnBrk="1" hangingPunct="1">
              <a:buAutoNum type="arabicPeriod"/>
            </a:pPr>
            <a:endParaRPr lang="he-IL" altLang="en-US" dirty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272783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E6A29B6D-E392-40BF-B3C4-1B5482866626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2/28/22</a:t>
            </a:fld>
            <a:endParaRPr lang="en-US" altLang="en-US" sz="1300"/>
          </a:p>
        </p:txBody>
      </p:sp>
      <p:sp>
        <p:nvSpPr>
          <p:cNvPr id="149507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4950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8C29722B-C1CC-4907-8819-C577E440B043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34</a:t>
            </a:fld>
            <a:endParaRPr lang="en-US" altLang="en-US" sz="1300"/>
          </a:p>
        </p:txBody>
      </p:sp>
      <p:sp>
        <p:nvSpPr>
          <p:cNvPr id="149509" name="Text Box 2"/>
          <p:cNvSpPr txBox="1">
            <a:spLocks noChangeArrowheads="1"/>
          </p:cNvSpPr>
          <p:nvPr/>
        </p:nvSpPr>
        <p:spPr bwMode="auto">
          <a:xfrm>
            <a:off x="4143375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fld id="{AB49CE7D-22A3-47DD-9B91-4A5BD9039054}" type="slidenum">
              <a:rPr lang="he-IL" altLang="en-US" sz="1300">
                <a:solidFill>
                  <a:srgbClr val="000000"/>
                </a:solidFill>
              </a:rPr>
              <a:pPr algn="r" eaLnBrk="1" hangingPunct="1">
                <a:spcBef>
                  <a:spcPct val="0"/>
                </a:spcBef>
                <a:buClr>
                  <a:srgbClr val="000000"/>
                </a:buClr>
              </a:pPr>
              <a:t>34</a:t>
            </a:fld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9510" name="Text Box 3"/>
          <p:cNvSpPr txBox="1">
            <a:spLocks noChangeArrowheads="1"/>
          </p:cNvSpPr>
          <p:nvPr/>
        </p:nvSpPr>
        <p:spPr bwMode="auto">
          <a:xfrm>
            <a:off x="0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r>
              <a:rPr lang="en-US" altLang="en-US" sz="1300">
                <a:solidFill>
                  <a:srgbClr val="000000"/>
                </a:solidFill>
              </a:rPr>
              <a:t>(c) Amir Herzberg, http://AmirHerzberg.com, Bar Ilan University</a:t>
            </a: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9511" name="Text Box 4"/>
          <p:cNvSpPr txBox="1">
            <a:spLocks noChangeArrowheads="1"/>
          </p:cNvSpPr>
          <p:nvPr/>
        </p:nvSpPr>
        <p:spPr bwMode="auto">
          <a:xfrm>
            <a:off x="0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9512" name="Text Box 5"/>
          <p:cNvSpPr txBox="1">
            <a:spLocks noChangeArrowheads="1"/>
          </p:cNvSpPr>
          <p:nvPr/>
        </p:nvSpPr>
        <p:spPr bwMode="auto">
          <a:xfrm>
            <a:off x="4143375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r>
              <a:rPr lang="en-GB" altLang="en-US" sz="1300">
                <a:solidFill>
                  <a:srgbClr val="000000"/>
                </a:solidFill>
              </a:rPr>
              <a:t>04/07/06</a:t>
            </a:r>
          </a:p>
        </p:txBody>
      </p:sp>
      <p:sp>
        <p:nvSpPr>
          <p:cNvPr id="149513" name="Text Box 6"/>
          <p:cNvSpPr txBox="1">
            <a:spLocks noChangeArrowheads="1"/>
          </p:cNvSpPr>
          <p:nvPr/>
        </p:nvSpPr>
        <p:spPr bwMode="auto">
          <a:xfrm>
            <a:off x="1258888" y="720725"/>
            <a:ext cx="4800600" cy="36004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he-IL" altLang="en-US" sz="1800"/>
          </a:p>
        </p:txBody>
      </p:sp>
      <p:sp>
        <p:nvSpPr>
          <p:cNvPr id="149514" name="Rectangle 7"/>
          <p:cNvSpPr>
            <a:spLocks noGrp="1" noChangeArrowheads="1"/>
          </p:cNvSpPr>
          <p:nvPr>
            <p:ph type="body"/>
          </p:nvPr>
        </p:nvSpPr>
        <p:spPr>
          <a:xfrm>
            <a:off x="731838" y="4559300"/>
            <a:ext cx="5851525" cy="432276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marL="228600" indent="-228600" defTabSz="449263" eaLnBrk="1" hangingPunct="1">
              <a:buAutoNum type="arabicPeriod"/>
            </a:pPr>
            <a:endParaRPr lang="he-IL" altLang="en-US" dirty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10151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8888" y="720725"/>
            <a:ext cx="47974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D6325071-32EE-4A93-980C-5A1A144375BC}" type="datetime1">
              <a:rPr lang="en-US" smtClean="0"/>
              <a:pPr>
                <a:defRPr/>
              </a:pPr>
              <a:t>2/28/22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he-IL"/>
              <a:t>(c) Amir Herzberg, http://AmirHerzberg.com, Bar Ilan University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E687F4F-F059-432C-A1F8-B98095E8E93B}" type="slidenum">
              <a:rPr lang="he-IL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23015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E6A29B6D-E392-40BF-B3C4-1B5482866626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2/28/22</a:t>
            </a:fld>
            <a:endParaRPr lang="en-US" altLang="en-US" sz="1300"/>
          </a:p>
        </p:txBody>
      </p:sp>
      <p:sp>
        <p:nvSpPr>
          <p:cNvPr id="149507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4950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8C29722B-C1CC-4907-8819-C577E440B043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35</a:t>
            </a:fld>
            <a:endParaRPr lang="en-US" altLang="en-US" sz="1300"/>
          </a:p>
        </p:txBody>
      </p:sp>
      <p:sp>
        <p:nvSpPr>
          <p:cNvPr id="149509" name="Text Box 2"/>
          <p:cNvSpPr txBox="1">
            <a:spLocks noChangeArrowheads="1"/>
          </p:cNvSpPr>
          <p:nvPr/>
        </p:nvSpPr>
        <p:spPr bwMode="auto">
          <a:xfrm>
            <a:off x="4143375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fld id="{AB49CE7D-22A3-47DD-9B91-4A5BD9039054}" type="slidenum">
              <a:rPr lang="he-IL" altLang="en-US" sz="1300">
                <a:solidFill>
                  <a:srgbClr val="000000"/>
                </a:solidFill>
              </a:rPr>
              <a:pPr algn="r" eaLnBrk="1" hangingPunct="1">
                <a:spcBef>
                  <a:spcPct val="0"/>
                </a:spcBef>
                <a:buClr>
                  <a:srgbClr val="000000"/>
                </a:buClr>
              </a:pPr>
              <a:t>35</a:t>
            </a:fld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9510" name="Text Box 3"/>
          <p:cNvSpPr txBox="1">
            <a:spLocks noChangeArrowheads="1"/>
          </p:cNvSpPr>
          <p:nvPr/>
        </p:nvSpPr>
        <p:spPr bwMode="auto">
          <a:xfrm>
            <a:off x="0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r>
              <a:rPr lang="en-US" altLang="en-US" sz="1300">
                <a:solidFill>
                  <a:srgbClr val="000000"/>
                </a:solidFill>
              </a:rPr>
              <a:t>(c) Amir Herzberg, http://AmirHerzberg.com, Bar Ilan University</a:t>
            </a: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9511" name="Text Box 4"/>
          <p:cNvSpPr txBox="1">
            <a:spLocks noChangeArrowheads="1"/>
          </p:cNvSpPr>
          <p:nvPr/>
        </p:nvSpPr>
        <p:spPr bwMode="auto">
          <a:xfrm>
            <a:off x="0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9512" name="Text Box 5"/>
          <p:cNvSpPr txBox="1">
            <a:spLocks noChangeArrowheads="1"/>
          </p:cNvSpPr>
          <p:nvPr/>
        </p:nvSpPr>
        <p:spPr bwMode="auto">
          <a:xfrm>
            <a:off x="4143375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r>
              <a:rPr lang="en-GB" altLang="en-US" sz="1300">
                <a:solidFill>
                  <a:srgbClr val="000000"/>
                </a:solidFill>
              </a:rPr>
              <a:t>04/07/06</a:t>
            </a:r>
          </a:p>
        </p:txBody>
      </p:sp>
      <p:sp>
        <p:nvSpPr>
          <p:cNvPr id="149513" name="Text Box 6"/>
          <p:cNvSpPr txBox="1">
            <a:spLocks noChangeArrowheads="1"/>
          </p:cNvSpPr>
          <p:nvPr/>
        </p:nvSpPr>
        <p:spPr bwMode="auto">
          <a:xfrm>
            <a:off x="1258888" y="720725"/>
            <a:ext cx="4800600" cy="36004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he-IL" altLang="en-US" sz="1800"/>
          </a:p>
        </p:txBody>
      </p:sp>
      <p:sp>
        <p:nvSpPr>
          <p:cNvPr id="149514" name="Rectangle 7"/>
          <p:cNvSpPr>
            <a:spLocks noGrp="1" noChangeArrowheads="1"/>
          </p:cNvSpPr>
          <p:nvPr>
            <p:ph type="body"/>
          </p:nvPr>
        </p:nvSpPr>
        <p:spPr>
          <a:xfrm>
            <a:off x="731838" y="4559300"/>
            <a:ext cx="5851525" cy="432276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marL="228600" indent="-228600" defTabSz="449263" eaLnBrk="1" hangingPunct="1">
              <a:buAutoNum type="arabicPeriod"/>
            </a:pPr>
            <a:endParaRPr lang="he-IL" altLang="en-US" dirty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455632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E6A29B6D-E392-40BF-B3C4-1B5482866626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2/28/22</a:t>
            </a:fld>
            <a:endParaRPr lang="en-US" altLang="en-US" sz="1300"/>
          </a:p>
        </p:txBody>
      </p:sp>
      <p:sp>
        <p:nvSpPr>
          <p:cNvPr id="149507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4950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8C29722B-C1CC-4907-8819-C577E440B043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36</a:t>
            </a:fld>
            <a:endParaRPr lang="en-US" altLang="en-US" sz="1300"/>
          </a:p>
        </p:txBody>
      </p:sp>
      <p:sp>
        <p:nvSpPr>
          <p:cNvPr id="149509" name="Text Box 2"/>
          <p:cNvSpPr txBox="1">
            <a:spLocks noChangeArrowheads="1"/>
          </p:cNvSpPr>
          <p:nvPr/>
        </p:nvSpPr>
        <p:spPr bwMode="auto">
          <a:xfrm>
            <a:off x="4143375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fld id="{AB49CE7D-22A3-47DD-9B91-4A5BD9039054}" type="slidenum">
              <a:rPr lang="he-IL" altLang="en-US" sz="1300">
                <a:solidFill>
                  <a:srgbClr val="000000"/>
                </a:solidFill>
              </a:rPr>
              <a:pPr algn="r" eaLnBrk="1" hangingPunct="1">
                <a:spcBef>
                  <a:spcPct val="0"/>
                </a:spcBef>
                <a:buClr>
                  <a:srgbClr val="000000"/>
                </a:buClr>
              </a:pPr>
              <a:t>36</a:t>
            </a:fld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9510" name="Text Box 3"/>
          <p:cNvSpPr txBox="1">
            <a:spLocks noChangeArrowheads="1"/>
          </p:cNvSpPr>
          <p:nvPr/>
        </p:nvSpPr>
        <p:spPr bwMode="auto">
          <a:xfrm>
            <a:off x="0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r>
              <a:rPr lang="en-US" altLang="en-US" sz="1300">
                <a:solidFill>
                  <a:srgbClr val="000000"/>
                </a:solidFill>
              </a:rPr>
              <a:t>(c) Amir Herzberg, http://AmirHerzberg.com, Bar Ilan University</a:t>
            </a: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9511" name="Text Box 4"/>
          <p:cNvSpPr txBox="1">
            <a:spLocks noChangeArrowheads="1"/>
          </p:cNvSpPr>
          <p:nvPr/>
        </p:nvSpPr>
        <p:spPr bwMode="auto">
          <a:xfrm>
            <a:off x="0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9512" name="Text Box 5"/>
          <p:cNvSpPr txBox="1">
            <a:spLocks noChangeArrowheads="1"/>
          </p:cNvSpPr>
          <p:nvPr/>
        </p:nvSpPr>
        <p:spPr bwMode="auto">
          <a:xfrm>
            <a:off x="4143375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r>
              <a:rPr lang="en-GB" altLang="en-US" sz="1300">
                <a:solidFill>
                  <a:srgbClr val="000000"/>
                </a:solidFill>
              </a:rPr>
              <a:t>04/07/06</a:t>
            </a:r>
          </a:p>
        </p:txBody>
      </p:sp>
      <p:sp>
        <p:nvSpPr>
          <p:cNvPr id="149513" name="Text Box 6"/>
          <p:cNvSpPr txBox="1">
            <a:spLocks noChangeArrowheads="1"/>
          </p:cNvSpPr>
          <p:nvPr/>
        </p:nvSpPr>
        <p:spPr bwMode="auto">
          <a:xfrm>
            <a:off x="1258888" y="720725"/>
            <a:ext cx="4800600" cy="36004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he-IL" altLang="en-US" sz="1800"/>
          </a:p>
        </p:txBody>
      </p:sp>
      <p:sp>
        <p:nvSpPr>
          <p:cNvPr id="149514" name="Rectangle 7"/>
          <p:cNvSpPr>
            <a:spLocks noGrp="1" noChangeArrowheads="1"/>
          </p:cNvSpPr>
          <p:nvPr>
            <p:ph type="body"/>
          </p:nvPr>
        </p:nvSpPr>
        <p:spPr>
          <a:xfrm>
            <a:off x="731838" y="4559300"/>
            <a:ext cx="5851525" cy="432276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marL="228600" indent="-228600" defTabSz="449263" eaLnBrk="1" hangingPunct="1">
              <a:buAutoNum type="arabicPeriod"/>
            </a:pPr>
            <a:endParaRPr lang="he-IL" altLang="en-US" dirty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693670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DD5AD1E2-B0FC-4E3B-B891-B4DF2A332F29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2/28/22</a:t>
            </a:fld>
            <a:endParaRPr lang="en-US" altLang="en-US" sz="1300"/>
          </a:p>
        </p:txBody>
      </p:sp>
      <p:sp>
        <p:nvSpPr>
          <p:cNvPr id="128003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2800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778988CC-F66F-45DF-89AB-B09AB29F4C85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37</a:t>
            </a:fld>
            <a:endParaRPr lang="en-US" altLang="en-US" sz="1300"/>
          </a:p>
        </p:txBody>
      </p:sp>
      <p:sp>
        <p:nvSpPr>
          <p:cNvPr id="128005" name="Text Box 2"/>
          <p:cNvSpPr txBox="1">
            <a:spLocks noChangeArrowheads="1"/>
          </p:cNvSpPr>
          <p:nvPr/>
        </p:nvSpPr>
        <p:spPr bwMode="auto">
          <a:xfrm>
            <a:off x="4143375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fld id="{F02ED842-A00B-4EA0-97BA-328421539CB3}" type="slidenum">
              <a:rPr lang="he-IL" altLang="en-US" sz="1300">
                <a:solidFill>
                  <a:srgbClr val="000000"/>
                </a:solidFill>
              </a:rPr>
              <a:pPr algn="r" eaLnBrk="1" hangingPunct="1">
                <a:spcBef>
                  <a:spcPct val="0"/>
                </a:spcBef>
                <a:buClr>
                  <a:srgbClr val="000000"/>
                </a:buClr>
              </a:pPr>
              <a:t>37</a:t>
            </a:fld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28006" name="Text Box 3"/>
          <p:cNvSpPr txBox="1">
            <a:spLocks noChangeArrowheads="1"/>
          </p:cNvSpPr>
          <p:nvPr/>
        </p:nvSpPr>
        <p:spPr bwMode="auto">
          <a:xfrm>
            <a:off x="0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r>
              <a:rPr lang="en-US" altLang="en-US" sz="1300">
                <a:solidFill>
                  <a:srgbClr val="000000"/>
                </a:solidFill>
              </a:rPr>
              <a:t>(c) Amir Herzberg, http://AmirHerzberg.com, Bar Ilan University</a:t>
            </a: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28007" name="Text Box 4"/>
          <p:cNvSpPr txBox="1">
            <a:spLocks noChangeArrowheads="1"/>
          </p:cNvSpPr>
          <p:nvPr/>
        </p:nvSpPr>
        <p:spPr bwMode="auto">
          <a:xfrm>
            <a:off x="0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28008" name="Text Box 5"/>
          <p:cNvSpPr txBox="1">
            <a:spLocks noChangeArrowheads="1"/>
          </p:cNvSpPr>
          <p:nvPr/>
        </p:nvSpPr>
        <p:spPr bwMode="auto">
          <a:xfrm>
            <a:off x="4143375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r>
              <a:rPr lang="en-GB" altLang="en-US" sz="1300">
                <a:solidFill>
                  <a:srgbClr val="000000"/>
                </a:solidFill>
              </a:rPr>
              <a:t>04/07/06</a:t>
            </a:r>
          </a:p>
        </p:txBody>
      </p:sp>
      <p:sp>
        <p:nvSpPr>
          <p:cNvPr id="128009" name="Text Box 6"/>
          <p:cNvSpPr txBox="1">
            <a:spLocks noChangeArrowheads="1"/>
          </p:cNvSpPr>
          <p:nvPr/>
        </p:nvSpPr>
        <p:spPr bwMode="auto">
          <a:xfrm>
            <a:off x="1258888" y="720725"/>
            <a:ext cx="4800600" cy="36004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he-IL" altLang="en-US" sz="1800"/>
          </a:p>
        </p:txBody>
      </p:sp>
      <p:sp>
        <p:nvSpPr>
          <p:cNvPr id="128010" name="Rectangle 7"/>
          <p:cNvSpPr>
            <a:spLocks noGrp="1" noChangeArrowheads="1"/>
          </p:cNvSpPr>
          <p:nvPr>
            <p:ph type="body"/>
          </p:nvPr>
        </p:nvSpPr>
        <p:spPr>
          <a:xfrm>
            <a:off x="731838" y="4559300"/>
            <a:ext cx="5851525" cy="432276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defTabSz="449263"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322821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94211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2117A42F-097C-4D32-9D97-9508A460FD9E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39</a:t>
            </a:fld>
            <a:endParaRPr lang="en-US" altLang="he-IL" sz="1300"/>
          </a:p>
        </p:txBody>
      </p:sp>
      <p:sp>
        <p:nvSpPr>
          <p:cNvPr id="94212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1750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421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7" y="4859334"/>
            <a:ext cx="5681363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22639022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8888" y="720725"/>
            <a:ext cx="47974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D6325071-32EE-4A93-980C-5A1A144375BC}" type="datetime1">
              <a:rPr lang="en-US" smtClean="0"/>
              <a:pPr>
                <a:defRPr/>
              </a:pPr>
              <a:t>2/28/22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he-IL"/>
              <a:t>(c) Amir Herzberg, http://AmirHerzberg.com, Bar Ilan University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E687F4F-F059-432C-A1F8-B98095E8E93B}" type="slidenum">
              <a:rPr lang="he-IL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7513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8888" y="720725"/>
            <a:ext cx="47974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D6325071-32EE-4A93-980C-5A1A144375BC}" type="datetime1">
              <a:rPr lang="en-US" smtClean="0"/>
              <a:pPr>
                <a:defRPr/>
              </a:pPr>
              <a:t>2/28/22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he-IL"/>
              <a:t>(c) Amir Herzberg, http://AmirHerzberg.com, Bar Ilan University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E687F4F-F059-432C-A1F8-B98095E8E93B}" type="slidenum">
              <a:rPr lang="he-IL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066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8888" y="720725"/>
            <a:ext cx="47974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D6325071-32EE-4A93-980C-5A1A144375BC}" type="datetime1">
              <a:rPr lang="en-US" smtClean="0"/>
              <a:pPr>
                <a:defRPr/>
              </a:pPr>
              <a:t>2/28/22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he-IL"/>
              <a:t>(c) Amir Herzberg, http://AmirHerzberg.com, Bar Ilan University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E687F4F-F059-432C-A1F8-B98095E8E93B}" type="slidenum">
              <a:rPr lang="he-IL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1889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D1F90A56-1748-4456-82E4-69C1276B6E8D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2/28/22</a:t>
            </a:fld>
            <a:endParaRPr lang="en-US" altLang="en-US" sz="1300"/>
          </a:p>
        </p:txBody>
      </p:sp>
      <p:sp>
        <p:nvSpPr>
          <p:cNvPr id="142339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4234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0E9BE7AF-84C0-4A76-949F-B942108DE0F6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11</a:t>
            </a:fld>
            <a:endParaRPr lang="en-US" altLang="en-US" sz="1300"/>
          </a:p>
        </p:txBody>
      </p:sp>
      <p:sp>
        <p:nvSpPr>
          <p:cNvPr id="142341" name="Text Box 2"/>
          <p:cNvSpPr txBox="1">
            <a:spLocks noChangeArrowheads="1"/>
          </p:cNvSpPr>
          <p:nvPr/>
        </p:nvSpPr>
        <p:spPr bwMode="auto">
          <a:xfrm>
            <a:off x="4143375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fld id="{3D41A402-667C-41CA-BCD1-08A9410AFFDE}" type="slidenum">
              <a:rPr lang="he-IL" altLang="en-US" sz="1300">
                <a:solidFill>
                  <a:srgbClr val="000000"/>
                </a:solidFill>
              </a:rPr>
              <a:pPr algn="r" eaLnBrk="1" hangingPunct="1">
                <a:spcBef>
                  <a:spcPct val="0"/>
                </a:spcBef>
                <a:buClr>
                  <a:srgbClr val="000000"/>
                </a:buClr>
              </a:pPr>
              <a:t>11</a:t>
            </a:fld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2342" name="Text Box 3"/>
          <p:cNvSpPr txBox="1">
            <a:spLocks noChangeArrowheads="1"/>
          </p:cNvSpPr>
          <p:nvPr/>
        </p:nvSpPr>
        <p:spPr bwMode="auto">
          <a:xfrm>
            <a:off x="0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r>
              <a:rPr lang="en-US" altLang="en-US" sz="1300">
                <a:solidFill>
                  <a:srgbClr val="000000"/>
                </a:solidFill>
              </a:rPr>
              <a:t>(c) Amir Herzberg, http://AmirHerzberg.com, Bar Ilan University</a:t>
            </a: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2343" name="Text Box 4"/>
          <p:cNvSpPr txBox="1">
            <a:spLocks noChangeArrowheads="1"/>
          </p:cNvSpPr>
          <p:nvPr/>
        </p:nvSpPr>
        <p:spPr bwMode="auto">
          <a:xfrm>
            <a:off x="0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2344" name="Text Box 5"/>
          <p:cNvSpPr txBox="1">
            <a:spLocks noChangeArrowheads="1"/>
          </p:cNvSpPr>
          <p:nvPr/>
        </p:nvSpPr>
        <p:spPr bwMode="auto">
          <a:xfrm>
            <a:off x="4143375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r>
              <a:rPr lang="en-GB" altLang="en-US" sz="1300">
                <a:solidFill>
                  <a:srgbClr val="000000"/>
                </a:solidFill>
              </a:rPr>
              <a:t>04/07/06</a:t>
            </a:r>
          </a:p>
        </p:txBody>
      </p:sp>
      <p:sp>
        <p:nvSpPr>
          <p:cNvPr id="142345" name="Text Box 6"/>
          <p:cNvSpPr txBox="1">
            <a:spLocks noChangeArrowheads="1"/>
          </p:cNvSpPr>
          <p:nvPr/>
        </p:nvSpPr>
        <p:spPr bwMode="auto">
          <a:xfrm>
            <a:off x="1258888" y="720725"/>
            <a:ext cx="4800600" cy="36004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he-IL" altLang="en-US" sz="1800"/>
          </a:p>
        </p:txBody>
      </p:sp>
      <p:sp>
        <p:nvSpPr>
          <p:cNvPr id="142346" name="Rectangle 7"/>
          <p:cNvSpPr>
            <a:spLocks noGrp="1" noChangeArrowheads="1"/>
          </p:cNvSpPr>
          <p:nvPr>
            <p:ph type="body"/>
          </p:nvPr>
        </p:nvSpPr>
        <p:spPr>
          <a:xfrm>
            <a:off x="731838" y="4559300"/>
            <a:ext cx="5851525" cy="432276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defTabSz="449263"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0931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D1F90A56-1748-4456-82E4-69C1276B6E8D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2/28/22</a:t>
            </a:fld>
            <a:endParaRPr lang="en-US" altLang="en-US" sz="1300"/>
          </a:p>
        </p:txBody>
      </p:sp>
      <p:sp>
        <p:nvSpPr>
          <p:cNvPr id="142339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4234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0E9BE7AF-84C0-4A76-949F-B942108DE0F6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12</a:t>
            </a:fld>
            <a:endParaRPr lang="en-US" altLang="en-US" sz="1300"/>
          </a:p>
        </p:txBody>
      </p:sp>
      <p:sp>
        <p:nvSpPr>
          <p:cNvPr id="142341" name="Text Box 2"/>
          <p:cNvSpPr txBox="1">
            <a:spLocks noChangeArrowheads="1"/>
          </p:cNvSpPr>
          <p:nvPr/>
        </p:nvSpPr>
        <p:spPr bwMode="auto">
          <a:xfrm>
            <a:off x="4143375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fld id="{3D41A402-667C-41CA-BCD1-08A9410AFFDE}" type="slidenum">
              <a:rPr lang="he-IL" altLang="en-US" sz="1300">
                <a:solidFill>
                  <a:srgbClr val="000000"/>
                </a:solidFill>
              </a:rPr>
              <a:pPr algn="r" eaLnBrk="1" hangingPunct="1">
                <a:spcBef>
                  <a:spcPct val="0"/>
                </a:spcBef>
                <a:buClr>
                  <a:srgbClr val="000000"/>
                </a:buClr>
              </a:pPr>
              <a:t>12</a:t>
            </a:fld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2342" name="Text Box 3"/>
          <p:cNvSpPr txBox="1">
            <a:spLocks noChangeArrowheads="1"/>
          </p:cNvSpPr>
          <p:nvPr/>
        </p:nvSpPr>
        <p:spPr bwMode="auto">
          <a:xfrm>
            <a:off x="0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r>
              <a:rPr lang="en-US" altLang="en-US" sz="1300">
                <a:solidFill>
                  <a:srgbClr val="000000"/>
                </a:solidFill>
              </a:rPr>
              <a:t>(c) Amir Herzberg, http://AmirHerzberg.com, Bar Ilan University</a:t>
            </a: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2343" name="Text Box 4"/>
          <p:cNvSpPr txBox="1">
            <a:spLocks noChangeArrowheads="1"/>
          </p:cNvSpPr>
          <p:nvPr/>
        </p:nvSpPr>
        <p:spPr bwMode="auto">
          <a:xfrm>
            <a:off x="0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2344" name="Text Box 5"/>
          <p:cNvSpPr txBox="1">
            <a:spLocks noChangeArrowheads="1"/>
          </p:cNvSpPr>
          <p:nvPr/>
        </p:nvSpPr>
        <p:spPr bwMode="auto">
          <a:xfrm>
            <a:off x="4143375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r>
              <a:rPr lang="en-GB" altLang="en-US" sz="1300">
                <a:solidFill>
                  <a:srgbClr val="000000"/>
                </a:solidFill>
              </a:rPr>
              <a:t>04/07/06</a:t>
            </a:r>
          </a:p>
        </p:txBody>
      </p:sp>
      <p:sp>
        <p:nvSpPr>
          <p:cNvPr id="142345" name="Text Box 6"/>
          <p:cNvSpPr txBox="1">
            <a:spLocks noChangeArrowheads="1"/>
          </p:cNvSpPr>
          <p:nvPr/>
        </p:nvSpPr>
        <p:spPr bwMode="auto">
          <a:xfrm>
            <a:off x="1258888" y="720725"/>
            <a:ext cx="4800600" cy="36004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he-IL" altLang="en-US" sz="1800"/>
          </a:p>
        </p:txBody>
      </p:sp>
      <p:sp>
        <p:nvSpPr>
          <p:cNvPr id="142346" name="Rectangle 7"/>
          <p:cNvSpPr>
            <a:spLocks noGrp="1" noChangeArrowheads="1"/>
          </p:cNvSpPr>
          <p:nvPr>
            <p:ph type="body"/>
          </p:nvPr>
        </p:nvSpPr>
        <p:spPr>
          <a:xfrm>
            <a:off x="731838" y="4559300"/>
            <a:ext cx="5851525" cy="432276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defTabSz="449263"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31925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E6A29B6D-E392-40BF-B3C4-1B5482866626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2/28/22</a:t>
            </a:fld>
            <a:endParaRPr lang="en-US" altLang="en-US" sz="1300"/>
          </a:p>
        </p:txBody>
      </p:sp>
      <p:sp>
        <p:nvSpPr>
          <p:cNvPr id="149507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4950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8C29722B-C1CC-4907-8819-C577E440B043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13</a:t>
            </a:fld>
            <a:endParaRPr lang="en-US" altLang="en-US" sz="1300"/>
          </a:p>
        </p:txBody>
      </p:sp>
      <p:sp>
        <p:nvSpPr>
          <p:cNvPr id="149509" name="Text Box 2"/>
          <p:cNvSpPr txBox="1">
            <a:spLocks noChangeArrowheads="1"/>
          </p:cNvSpPr>
          <p:nvPr/>
        </p:nvSpPr>
        <p:spPr bwMode="auto">
          <a:xfrm>
            <a:off x="4143375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fld id="{AB49CE7D-22A3-47DD-9B91-4A5BD9039054}" type="slidenum">
              <a:rPr lang="he-IL" altLang="en-US" sz="1300">
                <a:solidFill>
                  <a:srgbClr val="000000"/>
                </a:solidFill>
              </a:rPr>
              <a:pPr algn="r" eaLnBrk="1" hangingPunct="1">
                <a:spcBef>
                  <a:spcPct val="0"/>
                </a:spcBef>
                <a:buClr>
                  <a:srgbClr val="000000"/>
                </a:buClr>
              </a:pPr>
              <a:t>13</a:t>
            </a:fld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9510" name="Text Box 3"/>
          <p:cNvSpPr txBox="1">
            <a:spLocks noChangeArrowheads="1"/>
          </p:cNvSpPr>
          <p:nvPr/>
        </p:nvSpPr>
        <p:spPr bwMode="auto">
          <a:xfrm>
            <a:off x="0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r>
              <a:rPr lang="en-US" altLang="en-US" sz="1300">
                <a:solidFill>
                  <a:srgbClr val="000000"/>
                </a:solidFill>
              </a:rPr>
              <a:t>(c) Amir Herzberg, http://AmirHerzberg.com, Bar Ilan University</a:t>
            </a: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9511" name="Text Box 4"/>
          <p:cNvSpPr txBox="1">
            <a:spLocks noChangeArrowheads="1"/>
          </p:cNvSpPr>
          <p:nvPr/>
        </p:nvSpPr>
        <p:spPr bwMode="auto">
          <a:xfrm>
            <a:off x="0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9512" name="Text Box 5"/>
          <p:cNvSpPr txBox="1">
            <a:spLocks noChangeArrowheads="1"/>
          </p:cNvSpPr>
          <p:nvPr/>
        </p:nvSpPr>
        <p:spPr bwMode="auto">
          <a:xfrm>
            <a:off x="4143375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r>
              <a:rPr lang="en-GB" altLang="en-US" sz="1300">
                <a:solidFill>
                  <a:srgbClr val="000000"/>
                </a:solidFill>
              </a:rPr>
              <a:t>04/07/06</a:t>
            </a:r>
          </a:p>
        </p:txBody>
      </p:sp>
      <p:sp>
        <p:nvSpPr>
          <p:cNvPr id="149513" name="Text Box 6"/>
          <p:cNvSpPr txBox="1">
            <a:spLocks noChangeArrowheads="1"/>
          </p:cNvSpPr>
          <p:nvPr/>
        </p:nvSpPr>
        <p:spPr bwMode="auto">
          <a:xfrm>
            <a:off x="1258888" y="720725"/>
            <a:ext cx="4800600" cy="36004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he-IL" altLang="en-US" sz="1800"/>
          </a:p>
        </p:txBody>
      </p:sp>
      <p:sp>
        <p:nvSpPr>
          <p:cNvPr id="149514" name="Rectangle 7"/>
          <p:cNvSpPr>
            <a:spLocks noGrp="1" noChangeArrowheads="1"/>
          </p:cNvSpPr>
          <p:nvPr>
            <p:ph type="body"/>
          </p:nvPr>
        </p:nvSpPr>
        <p:spPr>
          <a:xfrm>
            <a:off x="731838" y="4559300"/>
            <a:ext cx="5851525" cy="432276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marL="228600" indent="-228600" defTabSz="449263" eaLnBrk="1" hangingPunct="1">
              <a:buAutoNum type="arabicPeriod"/>
            </a:pPr>
            <a:r>
              <a:rPr lang="en-US" altLang="en-US" baseline="0" dirty="0">
                <a:latin typeface="Arial" charset="0"/>
                <a:cs typeface="Arial" charset="0"/>
              </a:rPr>
              <a:t>CR&gt;SPR [and SPR&lt;OWF if |domain|&gt;&gt;|range|</a:t>
            </a:r>
          </a:p>
          <a:p>
            <a:pPr marL="228600" indent="-228600" defTabSz="449263" eaLnBrk="1" hangingPunct="1">
              <a:buAutoNum type="arabicPeriod"/>
            </a:pPr>
            <a:r>
              <a:rPr lang="en-US" altLang="en-US" dirty="0">
                <a:latin typeface="Arial" charset="0"/>
                <a:cs typeface="Arial" charset="0"/>
              </a:rPr>
              <a:t>Which property</a:t>
            </a:r>
            <a:r>
              <a:rPr lang="en-US" altLang="en-US" baseline="0" dirty="0">
                <a:latin typeface="Arial" charset="0"/>
                <a:cs typeface="Arial" charset="0"/>
              </a:rPr>
              <a:t> is required for signatures? For deriving DH/El-</a:t>
            </a:r>
            <a:r>
              <a:rPr lang="en-US" altLang="en-US" baseline="0" dirty="0" err="1">
                <a:latin typeface="Arial" charset="0"/>
                <a:cs typeface="Arial" charset="0"/>
              </a:rPr>
              <a:t>gamal</a:t>
            </a:r>
            <a:r>
              <a:rPr lang="en-US" altLang="en-US" baseline="0" dirty="0">
                <a:latin typeface="Arial" charset="0"/>
                <a:cs typeface="Arial" charset="0"/>
              </a:rPr>
              <a:t> keys?</a:t>
            </a:r>
            <a:endParaRPr lang="he-IL" altLang="en-US" dirty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637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E6A29B6D-E392-40BF-B3C4-1B5482866626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2/28/22</a:t>
            </a:fld>
            <a:endParaRPr lang="en-US" altLang="en-US" sz="1300"/>
          </a:p>
        </p:txBody>
      </p:sp>
      <p:sp>
        <p:nvSpPr>
          <p:cNvPr id="149507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4950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8C29722B-C1CC-4907-8819-C577E440B043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14</a:t>
            </a:fld>
            <a:endParaRPr lang="en-US" altLang="en-US" sz="1300"/>
          </a:p>
        </p:txBody>
      </p:sp>
      <p:sp>
        <p:nvSpPr>
          <p:cNvPr id="149509" name="Text Box 2"/>
          <p:cNvSpPr txBox="1">
            <a:spLocks noChangeArrowheads="1"/>
          </p:cNvSpPr>
          <p:nvPr/>
        </p:nvSpPr>
        <p:spPr bwMode="auto">
          <a:xfrm>
            <a:off x="4143375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fld id="{AB49CE7D-22A3-47DD-9B91-4A5BD9039054}" type="slidenum">
              <a:rPr lang="he-IL" altLang="en-US" sz="1300">
                <a:solidFill>
                  <a:srgbClr val="000000"/>
                </a:solidFill>
              </a:rPr>
              <a:pPr algn="r" eaLnBrk="1" hangingPunct="1">
                <a:spcBef>
                  <a:spcPct val="0"/>
                </a:spcBef>
                <a:buClr>
                  <a:srgbClr val="000000"/>
                </a:buClr>
              </a:pPr>
              <a:t>14</a:t>
            </a:fld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9510" name="Text Box 3"/>
          <p:cNvSpPr txBox="1">
            <a:spLocks noChangeArrowheads="1"/>
          </p:cNvSpPr>
          <p:nvPr/>
        </p:nvSpPr>
        <p:spPr bwMode="auto">
          <a:xfrm>
            <a:off x="0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r>
              <a:rPr lang="en-US" altLang="en-US" sz="1300">
                <a:solidFill>
                  <a:srgbClr val="000000"/>
                </a:solidFill>
              </a:rPr>
              <a:t>(c) Amir Herzberg, http://AmirHerzberg.com, Bar Ilan University</a:t>
            </a: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9511" name="Text Box 4"/>
          <p:cNvSpPr txBox="1">
            <a:spLocks noChangeArrowheads="1"/>
          </p:cNvSpPr>
          <p:nvPr/>
        </p:nvSpPr>
        <p:spPr bwMode="auto">
          <a:xfrm>
            <a:off x="0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9512" name="Text Box 5"/>
          <p:cNvSpPr txBox="1">
            <a:spLocks noChangeArrowheads="1"/>
          </p:cNvSpPr>
          <p:nvPr/>
        </p:nvSpPr>
        <p:spPr bwMode="auto">
          <a:xfrm>
            <a:off x="4143375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r>
              <a:rPr lang="en-GB" altLang="en-US" sz="1300">
                <a:solidFill>
                  <a:srgbClr val="000000"/>
                </a:solidFill>
              </a:rPr>
              <a:t>04/07/06</a:t>
            </a:r>
          </a:p>
        </p:txBody>
      </p:sp>
      <p:sp>
        <p:nvSpPr>
          <p:cNvPr id="149513" name="Text Box 6"/>
          <p:cNvSpPr txBox="1">
            <a:spLocks noChangeArrowheads="1"/>
          </p:cNvSpPr>
          <p:nvPr/>
        </p:nvSpPr>
        <p:spPr bwMode="auto">
          <a:xfrm>
            <a:off x="1258888" y="720725"/>
            <a:ext cx="4800600" cy="36004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he-IL" altLang="en-US" sz="1800"/>
          </a:p>
        </p:txBody>
      </p:sp>
      <p:sp>
        <p:nvSpPr>
          <p:cNvPr id="149514" name="Rectangle 7"/>
          <p:cNvSpPr>
            <a:spLocks noGrp="1" noChangeArrowheads="1"/>
          </p:cNvSpPr>
          <p:nvPr>
            <p:ph type="body"/>
          </p:nvPr>
        </p:nvSpPr>
        <p:spPr>
          <a:xfrm>
            <a:off x="731838" y="4559300"/>
            <a:ext cx="5851525" cy="432276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marL="228600" indent="-228600" defTabSz="449263" eaLnBrk="1" hangingPunct="1">
              <a:buAutoNum type="arabicPeriod"/>
            </a:pPr>
            <a:r>
              <a:rPr lang="en-US" altLang="en-US" baseline="0" dirty="0">
                <a:latin typeface="Arial" charset="0"/>
                <a:cs typeface="Arial" charset="0"/>
              </a:rPr>
              <a:t>CR&gt;SPR [and SPR&lt;OWF if |domain|&gt;&gt;|range|</a:t>
            </a:r>
          </a:p>
          <a:p>
            <a:pPr marL="228600" indent="-228600" defTabSz="449263" eaLnBrk="1" hangingPunct="1">
              <a:buAutoNum type="arabicPeriod"/>
            </a:pPr>
            <a:r>
              <a:rPr lang="en-US" altLang="en-US" dirty="0">
                <a:latin typeface="Arial" charset="0"/>
                <a:cs typeface="Arial" charset="0"/>
              </a:rPr>
              <a:t>Which property</a:t>
            </a:r>
            <a:r>
              <a:rPr lang="en-US" altLang="en-US" baseline="0" dirty="0">
                <a:latin typeface="Arial" charset="0"/>
                <a:cs typeface="Arial" charset="0"/>
              </a:rPr>
              <a:t> is required for signatures? For deriving DH/El-</a:t>
            </a:r>
            <a:r>
              <a:rPr lang="en-US" altLang="en-US" baseline="0" dirty="0" err="1">
                <a:latin typeface="Arial" charset="0"/>
                <a:cs typeface="Arial" charset="0"/>
              </a:rPr>
              <a:t>gamal</a:t>
            </a:r>
            <a:r>
              <a:rPr lang="en-US" altLang="en-US" baseline="0" dirty="0">
                <a:latin typeface="Arial" charset="0"/>
                <a:cs typeface="Arial" charset="0"/>
              </a:rPr>
              <a:t> keys?</a:t>
            </a:r>
            <a:endParaRPr lang="he-IL" altLang="en-US" dirty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51820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7"/>
          <p:cNvSpPr>
            <a:spLocks noChangeArrowheads="1"/>
          </p:cNvSpPr>
          <p:nvPr/>
        </p:nvSpPr>
        <p:spPr bwMode="auto">
          <a:xfrm>
            <a:off x="609600" y="1219200"/>
            <a:ext cx="7924800" cy="914400"/>
          </a:xfrm>
          <a:custGeom>
            <a:avLst/>
            <a:gdLst>
              <a:gd name="T0" fmla="*/ 0 w 1000"/>
              <a:gd name="T1" fmla="*/ 2147483647 h 1000"/>
              <a:gd name="T2" fmla="*/ 0 w 1000"/>
              <a:gd name="T3" fmla="*/ 0 h 1000"/>
              <a:gd name="T4" fmla="*/ 2147483647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981200" y="3962400"/>
            <a:ext cx="6511925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58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1524000"/>
            <a:ext cx="7623175" cy="1752600"/>
          </a:xfrm>
        </p:spPr>
        <p:txBody>
          <a:bodyPr/>
          <a:lstStyle>
            <a:lvl1pPr>
              <a:defRPr sz="5000"/>
            </a:lvl1pPr>
          </a:lstStyle>
          <a:p>
            <a:pPr lvl="0"/>
            <a:r>
              <a:rPr lang="he-IL" altLang="en-US" noProof="0"/>
              <a:t>לחץ כדי לערוך סגנון כותרת של תבנית בסיס</a:t>
            </a:r>
            <a:endParaRPr lang="en-US" altLang="en-US" noProof="0"/>
          </a:p>
        </p:txBody>
      </p:sp>
      <p:sp>
        <p:nvSpPr>
          <p:cNvPr id="20582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981200" y="3962400"/>
            <a:ext cx="6553200" cy="17526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2800"/>
            </a:lvl1pPr>
          </a:lstStyle>
          <a:p>
            <a:pPr lvl="0"/>
            <a:r>
              <a:rPr lang="he-IL" altLang="en-US" noProof="0"/>
              <a:t>לחץ כדי לערוך סגנון כותרת משנה של תבנית בסיס</a:t>
            </a:r>
            <a:endParaRPr lang="en-US" altLang="en-US" noProof="0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A6273C-1F2F-431C-BD1C-8546A1EE5701}" type="datetime1">
              <a:rPr lang="en-US"/>
              <a:pPr>
                <a:defRPr/>
              </a:pPr>
              <a:t>2/28/22</a:t>
            </a:fld>
            <a:endParaRPr lang="en-US" alt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© Amir Herzberg</a:t>
            </a: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74D2AF0-3F4E-4C7F-A3D1-E59385A618C6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429548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938" y="277813"/>
            <a:ext cx="8297862" cy="77946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149350"/>
            <a:ext cx="8229600" cy="4981575"/>
          </a:xfrm>
        </p:spPr>
        <p:txBody>
          <a:bodyPr/>
          <a:lstStyle/>
          <a:p>
            <a:pPr lvl="0"/>
            <a:endParaRPr lang="he-IL" noProof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44E378D-2C51-41A9-9CFC-B518BF0268F9}" type="datetime1">
              <a:rPr lang="en-US"/>
              <a:pPr>
                <a:defRPr/>
              </a:pPr>
              <a:t>2/28/22</a:t>
            </a:fld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149DABF-7902-413D-B4B9-3F3633F3E252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649325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938" y="277813"/>
            <a:ext cx="8297862" cy="77946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149350"/>
            <a:ext cx="4038600" cy="4981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9350"/>
            <a:ext cx="4038600" cy="4981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BF32241-6740-49EA-AE42-455120AF158B}" type="datetime1">
              <a:rPr lang="en-US"/>
              <a:pPr>
                <a:defRPr/>
              </a:pPr>
              <a:t>2/28/22</a:t>
            </a:fld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© Amir Herzberg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D09758C-9635-4B51-971E-0EBA745E228E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326764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89AF81-86C8-42BE-9FE7-8344B2A8D9CC}" type="datetime1">
              <a:rPr lang="en-US"/>
              <a:pPr>
                <a:defRPr/>
              </a:pPr>
              <a:t>2/28/22</a:t>
            </a:fld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AC8934D-7EC5-4767-94BA-6AA41C7401E4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957100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r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380A02-5BF8-49EE-ACB8-4FCBBE7AAC2D}" type="datetime1">
              <a:rPr lang="en-US"/>
              <a:pPr>
                <a:defRPr/>
              </a:pPr>
              <a:t>2/28/22</a:t>
            </a:fld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AAA7237-B055-4510-921E-0537365C473F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45976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49350"/>
            <a:ext cx="4038600" cy="49815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9350"/>
            <a:ext cx="4038600" cy="49815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F26DCD2-7BB4-46F5-8D0E-79586276701E}" type="datetime1">
              <a:rPr lang="en-US"/>
              <a:pPr>
                <a:defRPr/>
              </a:pPr>
              <a:t>2/28/22</a:t>
            </a:fld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A431635-4FA1-4FE9-9842-F993DD48D53D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701848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D071FFC-C336-4731-B7DB-BD9DFC5634B0}" type="datetime1">
              <a:rPr lang="en-US"/>
              <a:pPr>
                <a:defRPr/>
              </a:pPr>
              <a:t>2/28/22</a:t>
            </a:fld>
            <a:endParaRPr lang="en-US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9396C21-4B9F-4129-9CE0-7BA49FFB8242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508893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2B1DA6C-CB3E-4F55-BF7C-F65BC845CBC9}" type="datetime1">
              <a:rPr lang="en-US"/>
              <a:pPr>
                <a:defRPr/>
              </a:pPr>
              <a:t>2/28/22</a:t>
            </a:fld>
            <a:endParaRPr lang="en-US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FABC885-442D-4533-A036-89E169523CA2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10380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97A66FA-166B-454F-AF3E-C6BD5A86277D}" type="datetime1">
              <a:rPr lang="en-US"/>
              <a:pPr>
                <a:defRPr/>
              </a:pPr>
              <a:t>2/28/22</a:t>
            </a:fld>
            <a:endParaRPr lang="en-US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2DA6FC6-FE3D-4F44-AA45-B28E60E0E1EC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232623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0FC622C-CAF7-43CD-8B73-AFAE8D85458C}" type="datetime1">
              <a:rPr lang="en-US"/>
              <a:pPr>
                <a:defRPr/>
              </a:pPr>
              <a:t>2/28/22</a:t>
            </a:fld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CC04E54-6371-4D36-BCD1-5A684FF0EC6A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471563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he-IL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6C84D76-0910-4B1A-A748-C610C65F09D1}" type="datetime1">
              <a:rPr lang="en-US"/>
              <a:pPr>
                <a:defRPr/>
              </a:pPr>
              <a:t>2/28/22</a:t>
            </a:fld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18BE311-231C-44B9-8789-693B6D40C0E9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348695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88938" y="277813"/>
            <a:ext cx="8297862" cy="779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he-IL" altLang="en-US"/>
              <a:t>לחץ כדי לערוך סגנון כותרת של תבנית</a:t>
            </a:r>
            <a:endParaRPr lang="en-US" altLang="en-US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149350"/>
            <a:ext cx="8229600" cy="4981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he-IL" altLang="en-US"/>
              <a:t>לחץ כדי לערוך סגנונות טקסט של תבנית בסיס</a:t>
            </a:r>
            <a:endParaRPr lang="en-US" altLang="en-US"/>
          </a:p>
          <a:p>
            <a:pPr lvl="1"/>
            <a:r>
              <a:rPr lang="he-IL" altLang="en-US"/>
              <a:t>רמה שנייה</a:t>
            </a:r>
            <a:endParaRPr lang="en-US" altLang="en-US"/>
          </a:p>
          <a:p>
            <a:pPr lvl="2"/>
            <a:r>
              <a:rPr lang="he-IL" altLang="en-US"/>
              <a:t>רמה שלישית</a:t>
            </a:r>
            <a:endParaRPr lang="en-US" altLang="en-US"/>
          </a:p>
          <a:p>
            <a:pPr lvl="3"/>
            <a:r>
              <a:rPr lang="he-IL" altLang="en-US"/>
              <a:t>רמה רביעית</a:t>
            </a:r>
            <a:endParaRPr lang="en-US" altLang="en-US"/>
          </a:p>
          <a:p>
            <a:pPr lvl="4"/>
            <a:r>
              <a:rPr lang="he-IL" altLang="en-US"/>
              <a:t>רמה חמישית</a:t>
            </a:r>
            <a:endParaRPr lang="en-US" altLang="en-US"/>
          </a:p>
        </p:txBody>
      </p:sp>
      <p:sp>
        <p:nvSpPr>
          <p:cNvPr id="204804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+mj-lt"/>
                <a:cs typeface="Arial" pitchFamily="34" charset="0"/>
              </a:defRPr>
            </a:lvl1pPr>
          </a:lstStyle>
          <a:p>
            <a:pPr>
              <a:defRPr/>
            </a:pPr>
            <a:fld id="{32D4F0DF-62AB-489C-ADD9-BC5D8394659D}" type="datetime1">
              <a:rPr lang="en-US"/>
              <a:pPr>
                <a:defRPr/>
              </a:pPr>
              <a:t>2/28/22</a:t>
            </a:fld>
            <a:endParaRPr lang="en-US" altLang="en-US"/>
          </a:p>
        </p:txBody>
      </p:sp>
      <p:sp>
        <p:nvSpPr>
          <p:cNvPr id="204805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+mj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he-IL" altLang="en-US"/>
              <a:t>http://AmirHerzberg.com</a:t>
            </a:r>
            <a:endParaRPr lang="en-US" altLang="en-US"/>
          </a:p>
        </p:txBody>
      </p:sp>
      <p:sp>
        <p:nvSpPr>
          <p:cNvPr id="20480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+mj-lt"/>
                <a:cs typeface="Arial" pitchFamily="34" charset="0"/>
              </a:defRPr>
            </a:lvl1pPr>
          </a:lstStyle>
          <a:p>
            <a:pPr>
              <a:defRPr/>
            </a:pPr>
            <a:fld id="{50696B61-880C-40B0-92F8-D00C8B9FE61D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1031" name="Freeform 7"/>
          <p:cNvSpPr>
            <a:spLocks noChangeArrowheads="1"/>
          </p:cNvSpPr>
          <p:nvPr/>
        </p:nvSpPr>
        <p:spPr bwMode="auto">
          <a:xfrm>
            <a:off x="381000" y="228600"/>
            <a:ext cx="8229600" cy="609600"/>
          </a:xfrm>
          <a:custGeom>
            <a:avLst/>
            <a:gdLst>
              <a:gd name="T0" fmla="*/ 0 w 1000"/>
              <a:gd name="T1" fmla="*/ 2147483647 h 1000"/>
              <a:gd name="T2" fmla="*/ 0 w 1000"/>
              <a:gd name="T3" fmla="*/ 0 h 1000"/>
              <a:gd name="T4" fmla="*/ 2147483647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32" name="Line 8"/>
          <p:cNvSpPr>
            <a:spLocks noChangeShapeType="1"/>
          </p:cNvSpPr>
          <p:nvPr/>
        </p:nvSpPr>
        <p:spPr bwMode="auto">
          <a:xfrm>
            <a:off x="457200" y="617220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2" r:id="rId10"/>
    <p:sldLayoutId id="2147483733" r:id="rId11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30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600">
          <a:solidFill>
            <a:schemeClr val="tx1"/>
          </a:solidFill>
          <a:latin typeface="+mn-lt"/>
          <a:cs typeface="+mn-cs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200">
          <a:solidFill>
            <a:schemeClr val="tx1"/>
          </a:solidFill>
          <a:latin typeface="+mn-lt"/>
          <a:cs typeface="+mn-cs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 sz="2000">
          <a:solidFill>
            <a:schemeClr val="tx1"/>
          </a:solidFill>
          <a:latin typeface="+mn-lt"/>
          <a:cs typeface="+mn-cs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  <a:cs typeface="+mn-cs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  <a:cs typeface="+mn-cs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  <a:cs typeface="+mn-cs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  <a:cs typeface="+mn-cs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1.png"/><Relationship Id="rId3" Type="http://schemas.openxmlformats.org/officeDocument/2006/relationships/image" Target="../media/image47.png"/><Relationship Id="rId7" Type="http://schemas.openxmlformats.org/officeDocument/2006/relationships/image" Target="../media/image3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0.png"/><Relationship Id="rId5" Type="http://schemas.openxmlformats.org/officeDocument/2006/relationships/image" Target="../media/image300.png"/><Relationship Id="rId4" Type="http://schemas.openxmlformats.org/officeDocument/2006/relationships/image" Target="../media/image290.png"/><Relationship Id="rId9" Type="http://schemas.openxmlformats.org/officeDocument/2006/relationships/image" Target="../media/image34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em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://wallybescotty.deviantart.com/art/cheshire-cat-alice-in-wonderla-151912708" TargetMode="External"/><Relationship Id="rId13" Type="http://schemas.openxmlformats.org/officeDocument/2006/relationships/image" Target="../media/image53.png"/><Relationship Id="rId3" Type="http://schemas.openxmlformats.org/officeDocument/2006/relationships/image" Target="../media/image48.jpg"/><Relationship Id="rId7" Type="http://schemas.openxmlformats.org/officeDocument/2006/relationships/image" Target="../media/image50.jpg"/><Relationship Id="rId12" Type="http://schemas.openxmlformats.org/officeDocument/2006/relationships/hyperlink" Target="https://en.wikipedia.org/wiki/Connecticut_Huskies" TargetMode="External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isterikuicequeen.blogspot.com/2014/10/cerpen-bercinta-dengan-mamat-sengal.html" TargetMode="External"/><Relationship Id="rId11" Type="http://schemas.openxmlformats.org/officeDocument/2006/relationships/image" Target="../media/image52.png"/><Relationship Id="rId5" Type="http://schemas.openxmlformats.org/officeDocument/2006/relationships/image" Target="../media/image49.jpg"/><Relationship Id="rId10" Type="http://schemas.openxmlformats.org/officeDocument/2006/relationships/hyperlink" Target="https://en.wikipedia.org/wiki/Odie" TargetMode="External"/><Relationship Id="rId4" Type="http://schemas.openxmlformats.org/officeDocument/2006/relationships/hyperlink" Target="https://pt.wikipedia.org/wiki/Alice_(personagem_da_Disney)" TargetMode="External"/><Relationship Id="rId9" Type="http://schemas.openxmlformats.org/officeDocument/2006/relationships/image" Target="../media/image5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image" Target="../media/image54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0.png"/><Relationship Id="rId3" Type="http://schemas.openxmlformats.org/officeDocument/2006/relationships/image" Target="../media/image350.png"/><Relationship Id="rId7" Type="http://schemas.openxmlformats.org/officeDocument/2006/relationships/image" Target="../media/image380.png"/><Relationship Id="rId2" Type="http://schemas.openxmlformats.org/officeDocument/2006/relationships/image" Target="../media/image54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0.png"/><Relationship Id="rId5" Type="http://schemas.openxmlformats.org/officeDocument/2006/relationships/image" Target="../media/image360.png"/><Relationship Id="rId4" Type="http://schemas.openxmlformats.org/officeDocument/2006/relationships/image" Target="../media/image340.png"/><Relationship Id="rId9" Type="http://schemas.openxmlformats.org/officeDocument/2006/relationships/image" Target="../media/image40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12" Type="http://schemas.openxmlformats.org/officeDocument/2006/relationships/image" Target="../media/image55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2.png"/><Relationship Id="rId11" Type="http://schemas.openxmlformats.org/officeDocument/2006/relationships/image" Target="../media/image66.png"/><Relationship Id="rId5" Type="http://schemas.openxmlformats.org/officeDocument/2006/relationships/image" Target="../media/image61.png"/><Relationship Id="rId10" Type="http://schemas.openxmlformats.org/officeDocument/2006/relationships/image" Target="../media/image65.png"/><Relationship Id="rId4" Type="http://schemas.openxmlformats.org/officeDocument/2006/relationships/image" Target="../media/image60.png"/><Relationship Id="rId9" Type="http://schemas.openxmlformats.org/officeDocument/2006/relationships/image" Target="../media/image6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://wallybescotty.deviantart.com/art/cheshire-cat-alice-in-wonderla-151912708" TargetMode="External"/><Relationship Id="rId13" Type="http://schemas.openxmlformats.org/officeDocument/2006/relationships/image" Target="../media/image620.png"/><Relationship Id="rId3" Type="http://schemas.openxmlformats.org/officeDocument/2006/relationships/image" Target="../media/image48.jpg"/><Relationship Id="rId7" Type="http://schemas.openxmlformats.org/officeDocument/2006/relationships/image" Target="../media/image50.jpg"/><Relationship Id="rId12" Type="http://schemas.openxmlformats.org/officeDocument/2006/relationships/hyperlink" Target="https://en.wikipedia.org/wiki/Connecticut_Huskies" TargetMode="External"/><Relationship Id="rId17" Type="http://schemas.openxmlformats.org/officeDocument/2006/relationships/hyperlink" Target="http://www.wonko.info/ipt/xfiles/xap24.htm" TargetMode="External"/><Relationship Id="rId2" Type="http://schemas.openxmlformats.org/officeDocument/2006/relationships/image" Target="../media/image68.png"/><Relationship Id="rId16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isterikuicequeen.blogspot.com/2014/10/cerpen-bercinta-dengan-mamat-sengal.html" TargetMode="External"/><Relationship Id="rId11" Type="http://schemas.openxmlformats.org/officeDocument/2006/relationships/image" Target="../media/image52.png"/><Relationship Id="rId5" Type="http://schemas.openxmlformats.org/officeDocument/2006/relationships/image" Target="../media/image49.jpg"/><Relationship Id="rId15" Type="http://schemas.openxmlformats.org/officeDocument/2006/relationships/image" Target="../media/image641.png"/><Relationship Id="rId10" Type="http://schemas.openxmlformats.org/officeDocument/2006/relationships/hyperlink" Target="https://en.wikipedia.org/wiki/Odie" TargetMode="External"/><Relationship Id="rId4" Type="http://schemas.openxmlformats.org/officeDocument/2006/relationships/hyperlink" Target="https://pt.wikipedia.org/wiki/Alice_(personagem_da_Disney)" TargetMode="External"/><Relationship Id="rId9" Type="http://schemas.openxmlformats.org/officeDocument/2006/relationships/image" Target="../media/image51.png"/><Relationship Id="rId14" Type="http://schemas.openxmlformats.org/officeDocument/2006/relationships/image" Target="../media/image63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0.png"/><Relationship Id="rId7" Type="http://schemas.openxmlformats.org/officeDocument/2006/relationships/image" Target="../media/image670.png"/><Relationship Id="rId12" Type="http://schemas.openxmlformats.org/officeDocument/2006/relationships/image" Target="../media/image57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0.png"/><Relationship Id="rId11" Type="http://schemas.openxmlformats.org/officeDocument/2006/relationships/image" Target="../media/image71.png"/><Relationship Id="rId5" Type="http://schemas.openxmlformats.org/officeDocument/2006/relationships/image" Target="../media/image650.png"/><Relationship Id="rId10" Type="http://schemas.openxmlformats.org/officeDocument/2006/relationships/image" Target="../media/image70.png"/><Relationship Id="rId4" Type="http://schemas.openxmlformats.org/officeDocument/2006/relationships/image" Target="../media/image640.png"/><Relationship Id="rId9" Type="http://schemas.openxmlformats.org/officeDocument/2006/relationships/image" Target="../media/image69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gif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gif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gif"/><Relationship Id="rId4" Type="http://schemas.openxmlformats.org/officeDocument/2006/relationships/image" Target="../media/image6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gif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gif"/><Relationship Id="rId4" Type="http://schemas.openxmlformats.org/officeDocument/2006/relationships/image" Target="../media/image6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10.png"/><Relationship Id="rId3" Type="http://schemas.openxmlformats.org/officeDocument/2006/relationships/image" Target="../media/image2410.png"/><Relationship Id="rId7" Type="http://schemas.openxmlformats.org/officeDocument/2006/relationships/image" Target="../media/image200.png"/><Relationship Id="rId12" Type="http://schemas.openxmlformats.org/officeDocument/2006/relationships/image" Target="../media/image20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0.png"/><Relationship Id="rId11" Type="http://schemas.openxmlformats.org/officeDocument/2006/relationships/image" Target="../media/image203.png"/><Relationship Id="rId5" Type="http://schemas.openxmlformats.org/officeDocument/2006/relationships/image" Target="../media/image69.png"/><Relationship Id="rId10" Type="http://schemas.openxmlformats.org/officeDocument/2006/relationships/image" Target="../media/image202.png"/><Relationship Id="rId4" Type="http://schemas.openxmlformats.org/officeDocument/2006/relationships/image" Target="../media/image2510.png"/><Relationship Id="rId9" Type="http://schemas.openxmlformats.org/officeDocument/2006/relationships/image" Target="../media/image201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1.png"/><Relationship Id="rId3" Type="http://schemas.openxmlformats.org/officeDocument/2006/relationships/image" Target="../media/image2410.png"/><Relationship Id="rId7" Type="http://schemas.openxmlformats.org/officeDocument/2006/relationships/image" Target="../media/image27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0.png"/><Relationship Id="rId11" Type="http://schemas.openxmlformats.org/officeDocument/2006/relationships/image" Target="../media/image204.png"/><Relationship Id="rId5" Type="http://schemas.openxmlformats.org/officeDocument/2006/relationships/image" Target="../media/image69.png"/><Relationship Id="rId10" Type="http://schemas.openxmlformats.org/officeDocument/2006/relationships/image" Target="../media/image203.png"/><Relationship Id="rId4" Type="http://schemas.openxmlformats.org/officeDocument/2006/relationships/image" Target="../media/image2510.png"/><Relationship Id="rId9" Type="http://schemas.openxmlformats.org/officeDocument/2006/relationships/image" Target="../media/image20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7" Type="http://schemas.openxmlformats.org/officeDocument/2006/relationships/image" Target="../media/image26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7.png"/><Relationship Id="rId5" Type="http://schemas.openxmlformats.org/officeDocument/2006/relationships/image" Target="../media/image266.png"/><Relationship Id="rId4" Type="http://schemas.openxmlformats.org/officeDocument/2006/relationships/image" Target="../media/image26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0.png"/><Relationship Id="rId7" Type="http://schemas.openxmlformats.org/officeDocument/2006/relationships/image" Target="../media/image27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1.png"/><Relationship Id="rId5" Type="http://schemas.openxmlformats.org/officeDocument/2006/relationships/image" Target="../media/image271.png"/><Relationship Id="rId4" Type="http://schemas.openxmlformats.org/officeDocument/2006/relationships/image" Target="../media/image75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jpe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26.png"/><Relationship Id="rId5" Type="http://schemas.openxmlformats.org/officeDocument/2006/relationships/image" Target="../media/image21.png"/><Relationship Id="rId10" Type="http://schemas.openxmlformats.org/officeDocument/2006/relationships/image" Target="../media/image25.png"/><Relationship Id="rId4" Type="http://schemas.openxmlformats.org/officeDocument/2006/relationships/image" Target="../media/image20.png"/><Relationship Id="rId9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220663" y="420688"/>
            <a:ext cx="8923337" cy="3254375"/>
          </a:xfrm>
        </p:spPr>
        <p:txBody>
          <a:bodyPr/>
          <a:lstStyle/>
          <a:p>
            <a:pPr algn="ctr"/>
            <a:r>
              <a:rPr lang="en-US" altLang="en-US" sz="2800" dirty="0"/>
              <a:t>CSE 3400 - Introduction to Computer &amp; Network Security </a:t>
            </a:r>
            <a:br>
              <a:rPr lang="en-US" altLang="en-US" sz="2800" dirty="0"/>
            </a:br>
            <a:r>
              <a:rPr lang="en-US" altLang="en-US" sz="2800" dirty="0"/>
              <a:t>(aka: Introduction to Cybersecurity)</a:t>
            </a:r>
            <a:br>
              <a:rPr lang="en-US" altLang="en-US" sz="2800" dirty="0"/>
            </a:br>
            <a:br>
              <a:rPr lang="en-US" altLang="en-US" sz="4000" dirty="0"/>
            </a:br>
            <a:r>
              <a:rPr lang="en-US" altLang="en-US" sz="4000" dirty="0"/>
              <a:t>Lecture 6</a:t>
            </a:r>
            <a:br>
              <a:rPr lang="en-US" altLang="en-US" sz="4000" dirty="0"/>
            </a:br>
            <a:r>
              <a:rPr 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  <a:t>Hash Functions – Part I</a:t>
            </a:r>
            <a:br>
              <a:rPr 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endParaRPr lang="en-US" sz="3600" dirty="0"/>
          </a:p>
        </p:txBody>
      </p:sp>
      <p:sp>
        <p:nvSpPr>
          <p:cNvPr id="2052" name="Rectangle 7"/>
          <p:cNvSpPr>
            <a:spLocks noGrp="1" noChangeArrowheads="1"/>
          </p:cNvSpPr>
          <p:nvPr>
            <p:ph type="subTitle" idx="4294967295"/>
          </p:nvPr>
        </p:nvSpPr>
        <p:spPr>
          <a:xfrm>
            <a:off x="0" y="3940175"/>
            <a:ext cx="9144000" cy="600075"/>
          </a:xfrm>
        </p:spPr>
        <p:txBody>
          <a:bodyPr/>
          <a:lstStyle/>
          <a:p>
            <a:pPr marL="0" indent="0" algn="ctr">
              <a:buNone/>
            </a:pPr>
            <a:r>
              <a:rPr lang="en-US" sz="2800" dirty="0" err="1"/>
              <a:t>Ghada</a:t>
            </a:r>
            <a:r>
              <a:rPr lang="en-US" sz="2800" dirty="0"/>
              <a:t> </a:t>
            </a:r>
            <a:r>
              <a:rPr lang="en-US" sz="2800" dirty="0" err="1"/>
              <a:t>Almashaqbeh</a:t>
            </a:r>
            <a:endParaRPr lang="en-US" sz="2800" dirty="0"/>
          </a:p>
          <a:p>
            <a:pPr marL="0" indent="0" algn="ctr">
              <a:buNone/>
            </a:pPr>
            <a:r>
              <a:rPr lang="en-US" sz="2800" dirty="0">
                <a:solidFill>
                  <a:srgbClr val="0070C0"/>
                </a:solidFill>
              </a:rPr>
              <a:t>UConn</a:t>
            </a:r>
            <a:endParaRPr lang="en-US" sz="2000" dirty="0">
              <a:solidFill>
                <a:srgbClr val="0070C0"/>
              </a:solidFill>
            </a:endParaRPr>
          </a:p>
          <a:p>
            <a:pPr algn="ctr"/>
            <a:endParaRPr lang="en-US" sz="2800" dirty="0"/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id="{0870FB93-3BDE-3443-B461-0B38FC66C9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40413" y="5382324"/>
            <a:ext cx="7012379" cy="833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marL="0" indent="0" algn="ctr" rtl="0" eaLnBrk="0" fontAlgn="base">
              <a:spcBef>
                <a:spcPts val="750"/>
              </a:spcBef>
              <a:spcAft>
                <a:spcPct val="0"/>
              </a:spcAft>
              <a:buNone/>
              <a:tabLst>
                <a:tab pos="341313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 lang="en-US" sz="2400">
                <a:solidFill>
                  <a:srgbClr val="000000"/>
                </a:solidFill>
                <a:latin typeface="Arial" pitchFamily="34"/>
                <a:cs typeface="Arial" pitchFamily="34"/>
              </a:defRPr>
            </a:lvl1pPr>
            <a:lvl2pPr marL="4572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9144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3716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8288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 hangingPunct="1"/>
            <a:r>
              <a:rPr lang="en-US" sz="1800" kern="0" dirty="0"/>
              <a:t>From Textbook Slides by Prof. Amir Herzberg</a:t>
            </a:r>
          </a:p>
          <a:p>
            <a:pPr defTabSz="914400" hangingPunct="1"/>
            <a:r>
              <a:rPr lang="en-US" sz="1800" kern="0" dirty="0"/>
              <a:t>UConn</a:t>
            </a:r>
            <a:endParaRPr lang="en-US" sz="1800" kern="0" dirty="0">
              <a:solidFill>
                <a:srgbClr val="0070C0"/>
              </a:solidFill>
            </a:endParaRPr>
          </a:p>
          <a:p>
            <a:pPr defTabSz="914400" hangingPunct="1"/>
            <a:endParaRPr lang="en-US" sz="2800" kern="0" dirty="0"/>
          </a:p>
        </p:txBody>
      </p:sp>
    </p:spTree>
    <p:extLst>
      <p:ext uri="{BB962C8B-B14F-4D97-AF65-F5344CB8AC3E}">
        <p14:creationId xmlns:p14="http://schemas.microsoft.com/office/powerpoint/2010/main" val="5328995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Keyless CRHF </a:t>
            </a:r>
            <a:r>
              <a:rPr lang="en-US" sz="3200" b="1" dirty="0"/>
              <a:t>Do Not </a:t>
            </a:r>
            <a:r>
              <a:rPr lang="en-US" sz="3200" dirty="0"/>
              <a:t>Exist!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23069" y="966158"/>
                <a:ext cx="8380272" cy="5089585"/>
              </a:xfrm>
            </p:spPr>
            <p:txBody>
              <a:bodyPr/>
              <a:lstStyle/>
              <a:p>
                <a:pPr marL="341313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400" dirty="0"/>
                  <a:t>|Range|&lt;&lt;|Domain| so there </a:t>
                </a:r>
                <a:r>
                  <a:rPr lang="en-GB" altLang="en-US" sz="2400" u="sng" dirty="0"/>
                  <a:t>is</a:t>
                </a:r>
                <a:r>
                  <a:rPr lang="en-GB" altLang="en-US" sz="2400" dirty="0"/>
                  <a:t> a collision where  </a:t>
                </a:r>
                <a:r>
                  <a:rPr lang="en-GB" altLang="en-US" sz="2400" i="1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h(x')=h(x), </a:t>
                </a:r>
                <a14:m>
                  <m:oMath xmlns:m="http://schemas.openxmlformats.org/officeDocument/2006/math">
                    <m:r>
                      <a:rPr lang="en-GB" alt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𝑥</m:t>
                    </m:r>
                    <m:r>
                      <a:rPr lang="en-GB" alt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≠</m:t>
                    </m:r>
                    <m:r>
                      <a:rPr lang="en-GB" alt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𝑥</m:t>
                    </m:r>
                    <m:r>
                      <a:rPr lang="en-GB" alt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’</m:t>
                    </m:r>
                  </m:oMath>
                </a14:m>
                <a:endParaRPr lang="en-GB" altLang="en-US" sz="2400" dirty="0">
                  <a:solidFill>
                    <a:schemeClr val="tx1"/>
                  </a:solidFill>
                </a:endParaRPr>
              </a:p>
              <a:p>
                <a:pPr marL="341313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400" dirty="0"/>
                  <a:t>For a keyless CRHF there </a:t>
                </a:r>
                <a:r>
                  <a:rPr lang="en-GB" altLang="en-US" sz="2400" u="sng" dirty="0"/>
                  <a:t>is</a:t>
                </a:r>
                <a:r>
                  <a:rPr lang="en-GB" altLang="en-US" sz="2400" dirty="0"/>
                  <a:t> a PPT algorithm A that can always output a collision: </a:t>
                </a:r>
                <a14:m>
                  <m:oMath xmlns:m="http://schemas.openxmlformats.org/officeDocument/2006/math">
                    <m:r>
                      <a:rPr lang="en-US" altLang="en-US" sz="2400" i="1"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ctrlPr>
                          <a:rPr lang="en-US" alt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en-US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sup>
                            <m:r>
                              <a:rPr lang="en-US" altLang="en-US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e>
                    </m:d>
                    <m:r>
                      <a:rPr lang="en-US" altLang="en-US" sz="2400" i="1">
                        <a:latin typeface="Cambria Math" panose="02040503050406030204" pitchFamily="18" charset="0"/>
                      </a:rPr>
                      <m:t>={</m:t>
                    </m:r>
                    <m:r>
                      <a:rPr lang="en-US" altLang="en-US" sz="2400" i="1">
                        <a:latin typeface="Cambria Math" panose="02040503050406030204" pitchFamily="18" charset="0"/>
                      </a:rPr>
                      <m:t>𝑟𝑒𝑡𝑢𝑟𝑛</m:t>
                    </m:r>
                    <m:r>
                      <a:rPr lang="en-US" altLang="en-US" sz="24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en-US" sz="24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en-US" sz="2400" i="1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alt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en-US" sz="24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en-US" sz="2400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GB" altLang="en-US" sz="2400" dirty="0"/>
              </a:p>
              <a:p>
                <a:pPr marL="668338" lvl="1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000" dirty="0"/>
                  <a:t>Proof: in textbook. </a:t>
                </a:r>
              </a:p>
              <a:p>
                <a:pPr marL="1020763" lvl="2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1800" dirty="0"/>
                  <a:t>Intuitively, since the function is fixed (same input-output mapping), a collision instance can be hardcoded in the attacker algorithm and just output that collision and win the security game.</a:t>
                </a:r>
              </a:p>
              <a:p>
                <a:pPr marL="341313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400" dirty="0">
                    <a:solidFill>
                      <a:srgbClr val="0000FF"/>
                    </a:solidFill>
                  </a:rPr>
                  <a:t>Solutions:</a:t>
                </a:r>
                <a:r>
                  <a:rPr lang="en-GB" altLang="en-US" sz="2400" dirty="0"/>
                  <a:t> </a:t>
                </a:r>
              </a:p>
              <a:p>
                <a:pPr marL="668338" lvl="1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000" u="sng" dirty="0"/>
                  <a:t>keyed</a:t>
                </a:r>
                <a:r>
                  <a:rPr lang="en-GB" altLang="en-US" sz="2000" dirty="0"/>
                  <a:t> CRHF, </a:t>
                </a:r>
              </a:p>
              <a:p>
                <a:pPr marL="668338" lvl="1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000" dirty="0"/>
                  <a:t>Use functions that support weak-collision-resistance, </a:t>
                </a:r>
              </a:p>
              <a:p>
                <a:pPr marL="668338" lvl="1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000" dirty="0"/>
                  <a:t>or ignore! (more like asking if the collision is useful for the attacker?)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23069" y="966158"/>
                <a:ext cx="8380272" cy="5089585"/>
              </a:xfrm>
              <a:blipFill>
                <a:blip r:embed="rId3"/>
                <a:stretch>
                  <a:fillRect l="-303" t="-746" b="-24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10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48311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6D130C-7E39-4412-B968-294F5537C9B1}" type="slidenum">
              <a:rPr lang="he-IL" altLang="en-US"/>
              <a:pPr>
                <a:defRPr/>
              </a:pPr>
              <a:t>11</a:t>
            </a:fld>
            <a:endParaRPr lang="en-US" altLang="en-US"/>
          </a:p>
        </p:txBody>
      </p:sp>
      <p:sp>
        <p:nvSpPr>
          <p:cNvPr id="56325" name="Rectangle 2"/>
          <p:cNvSpPr>
            <a:spLocks noGrp="1" noChangeArrowheads="1"/>
          </p:cNvSpPr>
          <p:nvPr>
            <p:ph type="title"/>
          </p:nvPr>
        </p:nvSpPr>
        <p:spPr>
          <a:xfrm>
            <a:off x="390525" y="228600"/>
            <a:ext cx="8537575" cy="740845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/>
          <a:p>
            <a:pPr defTabSz="449263" eaLnBrk="1" hangingPunct="1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en-US"/>
              <a:t>Keyed CRHF</a:t>
            </a:r>
          </a:p>
        </p:txBody>
      </p:sp>
      <p:sp>
        <p:nvSpPr>
          <p:cNvPr id="1347588" name="Text Box 4"/>
          <p:cNvSpPr txBox="1">
            <a:spLocks noChangeArrowheads="1"/>
          </p:cNvSpPr>
          <p:nvPr/>
        </p:nvSpPr>
        <p:spPr bwMode="auto">
          <a:xfrm>
            <a:off x="664386" y="4041026"/>
            <a:ext cx="4983163" cy="71006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</p:spPr>
        <p:txBody>
          <a:bodyPr wrap="square" lIns="90000" tIns="46800" rIns="90000" bIns="46800">
            <a:spAutoFit/>
          </a:bodyPr>
          <a:lstStyle>
            <a:lvl1pPr defTabSz="449263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Tahoma" pitchFamily="34" charset="0"/>
              <a:buNone/>
            </a:pPr>
            <a:r>
              <a:rPr lang="en-GB" altLang="en-US" sz="2000" dirty="0">
                <a:solidFill>
                  <a:srgbClr val="000000"/>
                </a:solidFill>
                <a:latin typeface="Tahoma" pitchFamily="34" charset="0"/>
                <a:cs typeface="Times New Roman" pitchFamily="18" charset="0"/>
              </a:rPr>
              <a:t>Adversary knows </a:t>
            </a:r>
            <a:r>
              <a:rPr lang="en-GB" altLang="en-US" sz="2000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GB" altLang="en-US" sz="2000" dirty="0">
                <a:solidFill>
                  <a:srgbClr val="000000"/>
                </a:solidFill>
                <a:latin typeface="Tahoma" pitchFamily="34" charset="0"/>
                <a:cs typeface="Times New Roman" pitchFamily="18" charset="0"/>
              </a:rPr>
              <a:t> but </a:t>
            </a:r>
            <a:r>
              <a:rPr lang="en-GB" altLang="en-US" sz="2000" b="1" dirty="0">
                <a:solidFill>
                  <a:srgbClr val="000000"/>
                </a:solidFill>
                <a:latin typeface="Tahoma" pitchFamily="34" charset="0"/>
                <a:cs typeface="Times New Roman" pitchFamily="18" charset="0"/>
              </a:rPr>
              <a:t>not in advance</a:t>
            </a:r>
            <a:r>
              <a:rPr lang="en-GB" altLang="en-US" sz="2000" dirty="0">
                <a:solidFill>
                  <a:srgbClr val="000000"/>
                </a:solidFill>
                <a:latin typeface="Tahoma" pitchFamily="34" charset="0"/>
                <a:cs typeface="Times New Roman" pitchFamily="18" charset="0"/>
              </a:rPr>
              <a:t> – cannot `know` a collision </a:t>
            </a:r>
          </a:p>
        </p:txBody>
      </p:sp>
      <p:sp>
        <p:nvSpPr>
          <p:cNvPr id="62" name="Rounded Rectangle 61"/>
          <p:cNvSpPr/>
          <p:nvPr/>
        </p:nvSpPr>
        <p:spPr bwMode="auto">
          <a:xfrm>
            <a:off x="844829" y="2293499"/>
            <a:ext cx="1299882" cy="385482"/>
          </a:xfrm>
          <a:prstGeom prst="roundRect">
            <a:avLst/>
          </a:prstGeom>
          <a:solidFill>
            <a:srgbClr val="FF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Adversary</a:t>
            </a:r>
          </a:p>
        </p:txBody>
      </p:sp>
      <p:sp>
        <p:nvSpPr>
          <p:cNvPr id="63" name="Down Arrow 62"/>
          <p:cNvSpPr/>
          <p:nvPr/>
        </p:nvSpPr>
        <p:spPr bwMode="auto">
          <a:xfrm>
            <a:off x="1319173" y="2695876"/>
            <a:ext cx="349624" cy="414391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Rectangle 63"/>
              <p:cNvSpPr/>
              <p:nvPr/>
            </p:nvSpPr>
            <p:spPr bwMode="auto">
              <a:xfrm>
                <a:off x="481267" y="3117660"/>
                <a:ext cx="2140130" cy="650566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r>
                  <a: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Collision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en-US" i="1" kern="0" dirty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dPr>
                      <m:e>
                        <m:r>
                          <a:rPr lang="en-GB" altLang="en-US" i="1" kern="0" dirty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𝑥</m:t>
                        </m:r>
                        <m:r>
                          <a:rPr lang="en-US" altLang="en-US" i="1" kern="0" dirty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,</m:t>
                        </m:r>
                        <m:r>
                          <a:rPr lang="en-GB" altLang="en-US" i="1" kern="0" dirty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𝑥</m:t>
                        </m:r>
                        <m:r>
                          <a:rPr lang="en-GB" altLang="en-US" i="1" kern="0" dirty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’</m:t>
                        </m:r>
                      </m:e>
                    </m:d>
                  </m:oMath>
                </a14:m>
                <a:endParaRPr kumimoji="0" lang="en-US" sz="1800" b="0" i="0" u="none" strike="noStrike" cap="none" normalizeH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  <a:p>
                <a:r>
                  <a:rPr lang="en-US" err="1">
                    <a:latin typeface="Arial" pitchFamily="34" charset="0"/>
                    <a:cs typeface="Arial" pitchFamily="34" charset="0"/>
                  </a:rPr>
                  <a:t>s.t.</a:t>
                </a:r>
                <a:r>
                  <a:rPr lang="en-US">
                    <a:latin typeface="Arial" pitchFamily="34" charset="0"/>
                    <a:cs typeface="Arial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h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  <m:t>𝑥</m:t>
                        </m:r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  <a:cs typeface="Arial" pitchFamily="34" charset="0"/>
                      </a:rPr>
                      <m:t>=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  <m:t>h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  <m:t>𝑘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  <a:cs typeface="Arial" pitchFamily="34" charset="0"/>
                      </a:rPr>
                      <m:t>(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  <m:t>𝑥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  <m:t>′</m:t>
                        </m:r>
                      </m:sup>
                    </m:sSup>
                    <m:r>
                      <a:rPr lang="en-US" i="1" dirty="0">
                        <a:latin typeface="Cambria Math" panose="02040503050406030204" pitchFamily="18" charset="0"/>
                        <a:cs typeface="Arial" pitchFamily="34" charset="0"/>
                      </a:rPr>
                      <m:t>)</m:t>
                    </m:r>
                  </m:oMath>
                </a14:m>
                <a:endParaRPr lang="en-US">
                  <a:latin typeface="Arial" pitchFamily="34" charset="0"/>
                  <a:cs typeface="Arial" pitchFamily="34" charset="0"/>
                </a:endParaRPr>
              </a:p>
              <a:p>
                <a:r>
                  <a:rPr lang="en-US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kumimoji="0" lang="en-US" sz="1800" b="0" i="0" u="none" strike="noStrike" cap="none" normalizeH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 </a:t>
                </a: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64" name="Rectangle 6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81267" y="3117660"/>
                <a:ext cx="2140130" cy="650566"/>
              </a:xfrm>
              <a:prstGeom prst="rect">
                <a:avLst/>
              </a:prstGeom>
              <a:blipFill>
                <a:blip r:embed="rId3"/>
                <a:stretch>
                  <a:fillRect l="-1765" t="-1852" b="-11111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Down Arrow 64"/>
          <p:cNvSpPr/>
          <p:nvPr/>
        </p:nvSpPr>
        <p:spPr bwMode="auto">
          <a:xfrm>
            <a:off x="1319173" y="1868199"/>
            <a:ext cx="349624" cy="414391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ectangle 65"/>
              <p:cNvSpPr/>
              <p:nvPr/>
            </p:nvSpPr>
            <p:spPr bwMode="auto">
              <a:xfrm>
                <a:off x="529986" y="1419552"/>
                <a:ext cx="1927998" cy="44020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𝑘</m:t>
                      </m:r>
                      <m:groupChr>
                        <m:groupChrPr>
                          <m:chr m:val="←"/>
                          <m:vertJc m:val="bot"/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$</m:t>
                          </m:r>
                        </m:e>
                      </m:groupCh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0,1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>
                  <a:latin typeface="Arial" pitchFamily="34" charset="0"/>
                  <a:cs typeface="Arial" pitchFamily="34" charset="0"/>
                </a:endParaRPr>
              </a:p>
              <a:p>
                <a:r>
                  <a:rPr lang="en-US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kumimoji="0" lang="en-US" sz="1800" b="0" i="0" u="none" strike="noStrike" cap="none" normalizeH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 </a:t>
                </a: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66" name="Rectangle 6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29986" y="1419552"/>
                <a:ext cx="1927998" cy="440200"/>
              </a:xfrm>
              <a:prstGeom prst="rect">
                <a:avLst/>
              </a:prstGeom>
              <a:blipFill>
                <a:blip r:embed="rId4"/>
                <a:stretch>
                  <a:fillRect b="-50000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9BF65BF9-4DE2-4575-A380-72087BEBD3D8}"/>
                  </a:ext>
                </a:extLst>
              </p:cNvPr>
              <p:cNvSpPr/>
              <p:nvPr/>
            </p:nvSpPr>
            <p:spPr bwMode="auto">
              <a:xfrm>
                <a:off x="2501356" y="1628339"/>
                <a:ext cx="2285679" cy="1749153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Domain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sz="1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kumimoji="0" lang="en-US" sz="18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dPr>
                          <m:e>
                            <m:r>
                              <a:rPr kumimoji="0" lang="en-US" sz="18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kumimoji="0" lang="en-US" sz="1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Arial" pitchFamily="34" charset="0"/>
                          </a:rPr>
                          <m:t>∗</m:t>
                        </m:r>
                      </m:sup>
                    </m:sSup>
                  </m:oMath>
                </a14:m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9BF65BF9-4DE2-4575-A380-72087BEBD3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01356" y="1628339"/>
                <a:ext cx="2285679" cy="1749153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0E3F24E5-CA75-4B6D-A509-B40484F2275A}"/>
                  </a:ext>
                </a:extLst>
              </p:cNvPr>
              <p:cNvSpPr/>
              <p:nvPr/>
            </p:nvSpPr>
            <p:spPr bwMode="auto">
              <a:xfrm>
                <a:off x="6477479" y="1917969"/>
                <a:ext cx="2176460" cy="1315053"/>
              </a:xfrm>
              <a:prstGeom prst="ellips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r>
                  <a:rPr kumimoji="0" lang="en-US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Range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𝑛</m:t>
                        </m:r>
                      </m:sup>
                    </m:sSup>
                  </m:oMath>
                </a14:m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0E3F24E5-CA75-4B6D-A509-B40484F227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477479" y="1917969"/>
                <a:ext cx="2176460" cy="1315053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66C04D8-9AA7-40BA-9611-4C50C9CDF80F}"/>
                  </a:ext>
                </a:extLst>
              </p:cNvPr>
              <p:cNvSpPr txBox="1"/>
              <p:nvPr/>
            </p:nvSpPr>
            <p:spPr>
              <a:xfrm>
                <a:off x="3519431" y="2261241"/>
                <a:ext cx="53309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∘</m:t>
                      </m:r>
                    </m:oMath>
                  </m:oMathPara>
                </a14:m>
                <a:endParaRPr lang="en-US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66C04D8-9AA7-40BA-9611-4C50C9CDF8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9431" y="2261241"/>
                <a:ext cx="533095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F51A55C-0C28-49CF-A2B0-DF252DEC5DB9}"/>
                  </a:ext>
                </a:extLst>
              </p:cNvPr>
              <p:cNvSpPr txBox="1"/>
              <p:nvPr/>
            </p:nvSpPr>
            <p:spPr>
              <a:xfrm>
                <a:off x="3467109" y="2722368"/>
                <a:ext cx="58541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′∘</m:t>
                      </m:r>
                    </m:oMath>
                  </m:oMathPara>
                </a14:m>
                <a:endParaRPr lang="en-US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F51A55C-0C28-49CF-A2B0-DF252DEC5D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7109" y="2722368"/>
                <a:ext cx="585417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0569CADC-ABA0-4D33-BB15-69D5EDFE701A}"/>
              </a:ext>
            </a:extLst>
          </p:cNvPr>
          <p:cNvCxnSpPr/>
          <p:nvPr/>
        </p:nvCxnSpPr>
        <p:spPr bwMode="auto">
          <a:xfrm>
            <a:off x="3915815" y="2462057"/>
            <a:ext cx="2967318" cy="33169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B165B8EF-DB92-4F67-9E6D-10BBD914B4FA}"/>
              </a:ext>
            </a:extLst>
          </p:cNvPr>
          <p:cNvCxnSpPr/>
          <p:nvPr/>
        </p:nvCxnSpPr>
        <p:spPr bwMode="auto">
          <a:xfrm flipV="1">
            <a:off x="3915815" y="2793752"/>
            <a:ext cx="2967318" cy="11477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EE2BFD93-4067-4A9D-8717-7858D89E0F41}"/>
                  </a:ext>
                </a:extLst>
              </p:cNvPr>
              <p:cNvSpPr txBox="1"/>
              <p:nvPr/>
            </p:nvSpPr>
            <p:spPr>
              <a:xfrm>
                <a:off x="4645057" y="1834735"/>
                <a:ext cx="216206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Hash function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EE2BFD93-4067-4A9D-8717-7858D89E0F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5057" y="1834735"/>
                <a:ext cx="2162067" cy="369332"/>
              </a:xfrm>
              <a:prstGeom prst="rect">
                <a:avLst/>
              </a:prstGeom>
              <a:blipFill>
                <a:blip r:embed="rId9"/>
                <a:stretch>
                  <a:fillRect l="-2326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Rectangle 66"/>
              <p:cNvSpPr/>
              <p:nvPr/>
            </p:nvSpPr>
            <p:spPr bwMode="auto">
              <a:xfrm>
                <a:off x="6883133" y="2638054"/>
                <a:ext cx="1550951" cy="295304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dirty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h</m:t>
                          </m:r>
                        </m:e>
                        <m:sub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</m:e>
                      </m:d>
                      <m:r>
                        <a:rPr lang="en-US" sz="1600" i="1" dirty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h</m:t>
                          </m:r>
                        </m:e>
                        <m:sub>
                          <m: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𝑘</m:t>
                          </m:r>
                        </m:sub>
                      </m:sSub>
                      <m:r>
                        <a:rPr lang="en-US" sz="1600" i="1" dirty="0">
                          <a:latin typeface="Cambria Math" panose="02040503050406030204" pitchFamily="18" charset="0"/>
                          <a:cs typeface="Arial" pitchFamily="34" charset="0"/>
                        </a:rPr>
                        <m:t>(</m:t>
                      </m:r>
                      <m:sSup>
                        <m:sSupPr>
                          <m:ctrlP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</m:e>
                        <m:sup>
                          <m: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′</m:t>
                          </m:r>
                        </m:sup>
                      </m:sSup>
                      <m:r>
                        <a:rPr lang="en-US" sz="1600" i="1" dirty="0">
                          <a:latin typeface="Cambria Math" panose="02040503050406030204" pitchFamily="18" charset="0"/>
                          <a:cs typeface="Arial" pitchFamily="34" charset="0"/>
                        </a:rPr>
                        <m:t>)</m:t>
                      </m:r>
                    </m:oMath>
                  </m:oMathPara>
                </a14:m>
                <a:endParaRPr lang="en-US" sz="1600" dirty="0">
                  <a:latin typeface="Arial" pitchFamily="34" charset="0"/>
                  <a:cs typeface="Arial" pitchFamily="34" charset="0"/>
                </a:endParaRPr>
              </a:p>
              <a:p>
                <a:r>
                  <a:rPr lang="en-US" dirty="0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kumimoji="0" lang="en-US" sz="1800" b="0" i="0" u="none" strike="noStrike" cap="none" normalizeH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 </a:t>
                </a:r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67" name="Rectangle 6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883133" y="2638054"/>
                <a:ext cx="1550951" cy="295304"/>
              </a:xfrm>
              <a:prstGeom prst="rect">
                <a:avLst/>
              </a:prstGeom>
              <a:blipFill>
                <a:blip r:embed="rId10"/>
                <a:stretch>
                  <a:fillRect b="-32000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2E4EE0D8-AC30-4EF6-A6BC-B8C9674E884D}"/>
              </a:ext>
            </a:extLst>
          </p:cNvPr>
          <p:cNvSpPr txBox="1"/>
          <p:nvPr/>
        </p:nvSpPr>
        <p:spPr>
          <a:xfrm>
            <a:off x="2608694" y="5722419"/>
            <a:ext cx="6045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FF"/>
                </a:solidFill>
              </a:rPr>
              <a:t>Often referred to as </a:t>
            </a:r>
            <a:r>
              <a:rPr lang="en-US" b="1" dirty="0">
                <a:solidFill>
                  <a:srgbClr val="0000FF"/>
                </a:solidFill>
              </a:rPr>
              <a:t>ACR</a:t>
            </a:r>
            <a:r>
              <a:rPr lang="en-US" dirty="0">
                <a:solidFill>
                  <a:srgbClr val="0000FF"/>
                </a:solidFill>
              </a:rPr>
              <a:t>-hash (</a:t>
            </a:r>
            <a:r>
              <a:rPr lang="en-US" b="1" dirty="0">
                <a:solidFill>
                  <a:srgbClr val="0000FF"/>
                </a:solidFill>
              </a:rPr>
              <a:t>ANY</a:t>
            </a:r>
            <a:r>
              <a:rPr lang="en-US" dirty="0">
                <a:solidFill>
                  <a:srgbClr val="0000FF"/>
                </a:solidFill>
              </a:rPr>
              <a:t>-collision resistance)</a:t>
            </a:r>
          </a:p>
        </p:txBody>
      </p:sp>
    </p:spTree>
    <p:extLst>
      <p:ext uri="{BB962C8B-B14F-4D97-AF65-F5344CB8AC3E}">
        <p14:creationId xmlns:p14="http://schemas.microsoft.com/office/powerpoint/2010/main" val="192548042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7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475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475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4758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6D130C-7E39-4412-B968-294F5537C9B1}" type="slidenum">
              <a:rPr lang="he-IL" altLang="en-US"/>
              <a:pPr>
                <a:defRPr/>
              </a:pPr>
              <a:t>12</a:t>
            </a:fld>
            <a:endParaRPr lang="en-US" altLang="en-US"/>
          </a:p>
        </p:txBody>
      </p:sp>
      <p:sp>
        <p:nvSpPr>
          <p:cNvPr id="56325" name="Rectangle 2"/>
          <p:cNvSpPr>
            <a:spLocks noGrp="1" noChangeArrowheads="1"/>
          </p:cNvSpPr>
          <p:nvPr>
            <p:ph type="title"/>
          </p:nvPr>
        </p:nvSpPr>
        <p:spPr>
          <a:xfrm>
            <a:off x="390525" y="228600"/>
            <a:ext cx="8537575" cy="740845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/>
          <a:p>
            <a:pPr defTabSz="449263" eaLnBrk="1" hangingPunct="1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en-US" dirty="0"/>
              <a:t>Keyed CRHF - Definition</a:t>
            </a:r>
          </a:p>
        </p:txBody>
      </p:sp>
      <p:pic>
        <p:nvPicPr>
          <p:cNvPr id="4" name="Picture 3" descr="Text, letter&#10;&#10;Description automatically generated">
            <a:extLst>
              <a:ext uri="{FF2B5EF4-FFF2-40B4-BE49-F238E27FC236}">
                <a16:creationId xmlns:a16="http://schemas.microsoft.com/office/drawing/2014/main" id="{3877F79A-7730-B540-A9C8-343228E1E7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48" y="2020134"/>
            <a:ext cx="8944303" cy="2817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497104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B647E9-0097-4ABD-9993-9790A29446C2}" type="slidenum">
              <a:rPr lang="he-IL" altLang="en-US"/>
              <a:pPr>
                <a:defRPr/>
              </a:pPr>
              <a:t>13</a:t>
            </a:fld>
            <a:endParaRPr lang="en-US" altLang="en-US"/>
          </a:p>
        </p:txBody>
      </p:sp>
      <p:sp>
        <p:nvSpPr>
          <p:cNvPr id="2" name="Rectangle 1"/>
          <p:cNvSpPr/>
          <p:nvPr/>
        </p:nvSpPr>
        <p:spPr bwMode="auto">
          <a:xfrm>
            <a:off x="8451273" y="6337593"/>
            <a:ext cx="235527" cy="138545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3"/>
              <p:cNvSpPr txBox="1">
                <a:spLocks noChangeArrowheads="1"/>
              </p:cNvSpPr>
              <p:nvPr/>
            </p:nvSpPr>
            <p:spPr bwMode="auto">
              <a:xfrm>
                <a:off x="379412" y="3152464"/>
                <a:ext cx="8307388" cy="296376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0000" tIns="46800" rIns="90000" bIns="46800" numCol="1" anchor="t" anchorCtr="0" compatLnSpc="1">
                <a:prstTxWarp prst="textNoShape">
                  <a:avLst/>
                </a:prstTxWarp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30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69925" indent="-325438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600">
                    <a:solidFill>
                      <a:schemeClr val="tx1"/>
                    </a:solidFill>
                    <a:latin typeface="+mn-lt"/>
                    <a:cs typeface="+mn-cs"/>
                  </a:defRPr>
                </a:lvl2pPr>
                <a:lvl3pPr marL="1022350" indent="-350838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200">
                    <a:solidFill>
                      <a:schemeClr val="tx1"/>
                    </a:solidFill>
                    <a:latin typeface="+mn-lt"/>
                    <a:cs typeface="+mn-cs"/>
                  </a:defRPr>
                </a:lvl3pPr>
                <a:lvl4pPr marL="1339850" indent="-315913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4pPr>
                <a:lvl5pPr marL="1681163" indent="-339725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5pPr>
                <a:lvl6pPr marL="21383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6pPr>
                <a:lvl7pPr marL="25955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7pPr>
                <a:lvl8pPr marL="30527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8pPr>
                <a:lvl9pPr marL="35099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9pPr>
              </a:lstStyle>
              <a:p>
                <a:pPr marL="341313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400" kern="0" dirty="0"/>
                  <a:t>An attacker that runs in exponential time can always find a collision (i.e., non PPT attacker)</a:t>
                </a:r>
              </a:p>
              <a:p>
                <a:pPr marL="668338" lvl="1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000" kern="0" dirty="0"/>
                  <a:t>Easy: find collisions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sz="200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20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en-US" sz="2000" b="0" i="1" kern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altLang="en-US" sz="2000" kern="0" dirty="0"/>
                  <a:t> time by trying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2000" i="1" ker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en-US" sz="2000" i="1" ker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altLang="en-US" sz="2000" kern="0" dirty="0"/>
                  <a:t> + 1 distinct inputs (compute their hash and locate a collision).</a:t>
                </a:r>
              </a:p>
              <a:p>
                <a:pPr marL="341313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400" kern="0" dirty="0"/>
                  <a:t>An attacker finds a collision with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sz="24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2400" i="1" ker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en-US" sz="2400" b="0" i="1" kern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en-US" sz="2400" i="1" ker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altLang="en-US" sz="2400" kern="0" dirty="0"/>
                  <a:t> probability (negligible probability).</a:t>
                </a:r>
              </a:p>
              <a:p>
                <a:pPr marL="668338" lvl="1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000" kern="0" dirty="0"/>
                  <a:t>Choose </a:t>
                </a:r>
                <a:r>
                  <a:rPr lang="en-US" altLang="en-US" sz="2000" i="1" kern="0" dirty="0"/>
                  <a:t>x</a:t>
                </a:r>
                <a:r>
                  <a:rPr lang="en-US" altLang="en-US" sz="2000" kern="0" dirty="0"/>
                  <a:t> and </a:t>
                </a:r>
                <a:r>
                  <a:rPr lang="en-US" altLang="en-US" sz="2000" i="1" kern="0" dirty="0"/>
                  <a:t>x’ </a:t>
                </a:r>
                <a:r>
                  <a:rPr lang="en-US" altLang="en-US" sz="2000" kern="0" dirty="0"/>
                  <a:t>at random and check if they produce a collision.</a:t>
                </a:r>
              </a:p>
            </p:txBody>
          </p:sp>
        </mc:Choice>
        <mc:Fallback xmlns="">
          <p:sp>
            <p:nvSpPr>
              <p:cNvPr id="10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79412" y="3152464"/>
                <a:ext cx="8307388" cy="2963761"/>
              </a:xfrm>
              <a:prstGeom prst="rect">
                <a:avLst/>
              </a:prstGeom>
              <a:blipFill>
                <a:blip r:embed="rId3"/>
                <a:stretch>
                  <a:fillRect l="-153" t="-1282" r="-153" b="-855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561974" y="244475"/>
            <a:ext cx="8277225" cy="833178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90000" tIns="46800" rIns="90000" bIns="4680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defTabSz="449263" eaLnBrk="1" hangingPunct="1">
              <a:buClr>
                <a:srgbClr val="CC9900"/>
              </a:buCl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en-US" sz="4800" dirty="0"/>
              <a:t>Generic Collision Attacks</a:t>
            </a:r>
            <a:endParaRPr lang="en-GB" altLang="en-US" sz="4600" kern="0" dirty="0">
              <a:solidFill>
                <a:srgbClr val="CC99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/>
              <p:cNvSpPr/>
              <p:nvPr/>
            </p:nvSpPr>
            <p:spPr bwMode="auto">
              <a:xfrm>
                <a:off x="1801913" y="1111554"/>
                <a:ext cx="2285679" cy="1749153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Domain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sz="1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kumimoji="0" lang="en-US" sz="18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dPr>
                          <m:e>
                            <m:r>
                              <a:rPr kumimoji="0" lang="en-US" sz="18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kumimoji="0" lang="en-US" sz="1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Arial" pitchFamily="34" charset="0"/>
                          </a:rPr>
                          <m:t>∗</m:t>
                        </m:r>
                      </m:sup>
                    </m:sSup>
                  </m:oMath>
                </a14:m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1" name="Oval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801913" y="1111554"/>
                <a:ext cx="2285679" cy="1749153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11"/>
              <p:cNvSpPr/>
              <p:nvPr/>
            </p:nvSpPr>
            <p:spPr bwMode="auto">
              <a:xfrm>
                <a:off x="5778036" y="1401184"/>
                <a:ext cx="2176460" cy="1315053"/>
              </a:xfrm>
              <a:prstGeom prst="ellips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r>
                  <a:rPr kumimoji="0" lang="en-US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Range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𝑛</m:t>
                        </m:r>
                      </m:sup>
                    </m:sSup>
                  </m:oMath>
                </a14:m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2" name="Oval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778036" y="1401184"/>
                <a:ext cx="2176460" cy="1315053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2819988" y="1744456"/>
                <a:ext cx="53309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∘</m:t>
                      </m:r>
                    </m:oMath>
                  </m:oMathPara>
                </a14:m>
                <a:endParaRPr lang="en-US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9988" y="1744456"/>
                <a:ext cx="533095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2767666" y="2205583"/>
                <a:ext cx="58541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′∘</m:t>
                      </m:r>
                    </m:oMath>
                  </m:oMathPara>
                </a14:m>
                <a:endParaRPr lang="en-US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7666" y="2205583"/>
                <a:ext cx="585417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6041732" y="2094705"/>
                <a:ext cx="1520801" cy="33855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∘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  <a:cs typeface="Arial" pitchFamily="34" charset="0"/>
                        </a:rPr>
                        <m:t>h</m:t>
                      </m:r>
                      <m:d>
                        <m:dPr>
                          <m:ctrlP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</m:e>
                      </m:d>
                      <m:r>
                        <a:rPr lang="en-US" sz="1600" i="1" dirty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  <a:cs typeface="Arial" pitchFamily="34" charset="0"/>
                        </a:rPr>
                        <m:t>h</m:t>
                      </m:r>
                      <m:r>
                        <a:rPr lang="en-US" sz="1600" i="1" dirty="0">
                          <a:latin typeface="Cambria Math" panose="02040503050406030204" pitchFamily="18" charset="0"/>
                          <a:cs typeface="Arial" pitchFamily="34" charset="0"/>
                        </a:rPr>
                        <m:t>(</m:t>
                      </m:r>
                      <m:sSup>
                        <m:sSupPr>
                          <m:ctrlP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</m:e>
                        <m:sup>
                          <m: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′</m:t>
                          </m:r>
                        </m:sup>
                      </m:sSup>
                      <m:r>
                        <a:rPr lang="en-US" sz="1600" i="1" dirty="0">
                          <a:latin typeface="Cambria Math" panose="02040503050406030204" pitchFamily="18" charset="0"/>
                          <a:cs typeface="Arial" pitchFamily="34" charset="0"/>
                        </a:rPr>
                        <m:t>)</m:t>
                      </m:r>
                    </m:oMath>
                  </m:oMathPara>
                </a14:m>
                <a:endParaRPr lang="en-US" sz="160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1732" y="2094705"/>
                <a:ext cx="1520801" cy="338554"/>
              </a:xfrm>
              <a:prstGeom prst="rect">
                <a:avLst/>
              </a:prstGeom>
              <a:blipFill>
                <a:blip r:embed="rId8"/>
                <a:stretch>
                  <a:fillRect b="-1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/>
          <p:cNvCxnSpPr/>
          <p:nvPr/>
        </p:nvCxnSpPr>
        <p:spPr bwMode="auto">
          <a:xfrm>
            <a:off x="3216372" y="1945272"/>
            <a:ext cx="2967318" cy="33169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Straight Arrow Connector 16"/>
          <p:cNvCxnSpPr/>
          <p:nvPr/>
        </p:nvCxnSpPr>
        <p:spPr bwMode="auto">
          <a:xfrm flipV="1">
            <a:off x="3216372" y="2276967"/>
            <a:ext cx="2967318" cy="11477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3991288" y="1266796"/>
                <a:ext cx="20489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/>
                  <a:t>Hash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</m:e>
                    </m:d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1288" y="1266796"/>
                <a:ext cx="2048959" cy="369332"/>
              </a:xfrm>
              <a:prstGeom prst="rect">
                <a:avLst/>
              </a:prstGeom>
              <a:blipFill>
                <a:blip r:embed="rId9"/>
                <a:stretch>
                  <a:fillRect l="-2679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85416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/>
    </mc:Choice>
    <mc:Fallback xmlns="">
      <p:transition spd="slow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B647E9-0097-4ABD-9993-9790A29446C2}" type="slidenum">
              <a:rPr lang="he-IL" altLang="en-US"/>
              <a:pPr>
                <a:defRPr/>
              </a:pPr>
              <a:t>14</a:t>
            </a:fld>
            <a:endParaRPr lang="en-US" altLang="en-US"/>
          </a:p>
        </p:txBody>
      </p:sp>
      <p:sp>
        <p:nvSpPr>
          <p:cNvPr id="2" name="Rectangle 1"/>
          <p:cNvSpPr/>
          <p:nvPr/>
        </p:nvSpPr>
        <p:spPr bwMode="auto">
          <a:xfrm>
            <a:off x="8451273" y="6337593"/>
            <a:ext cx="235527" cy="138545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angle 3"/>
              <p:cNvSpPr txBox="1">
                <a:spLocks noChangeArrowheads="1"/>
              </p:cNvSpPr>
              <p:nvPr/>
            </p:nvSpPr>
            <p:spPr bwMode="auto">
              <a:xfrm>
                <a:off x="143885" y="1223542"/>
                <a:ext cx="8307388" cy="477951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0000" tIns="46800" rIns="90000" bIns="46800" numCol="1" anchor="t" anchorCtr="0" compatLnSpc="1">
                <a:prstTxWarp prst="textNoShape">
                  <a:avLst/>
                </a:prstTxWarp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30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69925" indent="-325438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600">
                    <a:solidFill>
                      <a:schemeClr val="tx1"/>
                    </a:solidFill>
                    <a:latin typeface="+mn-lt"/>
                    <a:cs typeface="+mn-cs"/>
                  </a:defRPr>
                </a:lvl2pPr>
                <a:lvl3pPr marL="1022350" indent="-350838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200">
                    <a:solidFill>
                      <a:schemeClr val="tx1"/>
                    </a:solidFill>
                    <a:latin typeface="+mn-lt"/>
                    <a:cs typeface="+mn-cs"/>
                  </a:defRPr>
                </a:lvl3pPr>
                <a:lvl4pPr marL="1339850" indent="-315913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4pPr>
                <a:lvl5pPr marL="1681163" indent="-339725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5pPr>
                <a:lvl6pPr marL="21383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6pPr>
                <a:lvl7pPr marL="25955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7pPr>
                <a:lvl8pPr marL="30527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8pPr>
                <a:lvl9pPr marL="35099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9pPr>
              </a:lstStyle>
              <a:p>
                <a:pPr marL="341313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800" b="1" dirty="0"/>
                  <a:t>The birthday paradox</a:t>
                </a:r>
                <a:r>
                  <a:rPr lang="en-GB" altLang="en-US" sz="2800" dirty="0"/>
                  <a:t> states that </a:t>
                </a:r>
                <a:r>
                  <a:rPr lang="en-US" altLang="en-US" sz="2800" kern="0" dirty="0"/>
                  <a:t>expected number 𝑞 of hashes until a collision is found is </a:t>
                </a:r>
                <a14:m>
                  <m:oMath xmlns:m="http://schemas.openxmlformats.org/officeDocument/2006/math">
                    <m:r>
                      <a:rPr lang="en-US" altLang="en-US" sz="2800" b="0" i="1" kern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en-US" sz="2800" b="0" i="1" kern="0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en-US" sz="28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28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en-US" sz="2800" b="0" i="1" kern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en-US" sz="2800" b="0" i="1" kern="0" smtClean="0">
                            <a:latin typeface="Cambria Math" panose="02040503050406030204" pitchFamily="18" charset="0"/>
                          </a:rPr>
                          <m:t>/2</m:t>
                        </m:r>
                      </m:sup>
                    </m:sSup>
                  </m:oMath>
                </a14:m>
                <a:r>
                  <a:rPr lang="en-US" altLang="en-US" sz="2800" kern="0" dirty="0"/>
                  <a:t>) not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sz="2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2800" b="0" i="1" kern="0" smtClean="0">
                            <a:latin typeface="Cambria Math" panose="02040503050406030204" pitchFamily="18" charset="0"/>
                          </a:rPr>
                          <m:t>𝑂</m:t>
                        </m:r>
                        <m:r>
                          <a:rPr lang="en-US" altLang="en-US" sz="2800" b="0" i="1" kern="0" smtClean="0">
                            <a:latin typeface="Cambria Math" panose="02040503050406030204" pitchFamily="18" charset="0"/>
                          </a:rPr>
                          <m:t>(2</m:t>
                        </m:r>
                      </m:e>
                      <m:sup>
                        <m:r>
                          <a:rPr lang="en-US" altLang="en-US" sz="2800" i="1" ker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altLang="en-US" sz="2800" b="0" i="1" kern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en-US" sz="2800" i="1" ker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en-US" sz="2800" b="0" i="0" kern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altLang="en-US" sz="2800" kern="0" dirty="0"/>
              </a:p>
              <a:p>
                <a:pPr marL="668338" lvl="1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400" kern="0" dirty="0"/>
                  <a:t>It is </a:t>
                </a:r>
                <a:br>
                  <a:rPr lang="en-US" altLang="en-US" sz="2400" kern="0" dirty="0"/>
                </a:br>
                <a:endParaRPr lang="en-US" altLang="en-US" sz="2400" kern="0" dirty="0"/>
              </a:p>
              <a:p>
                <a:pPr marL="341313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800" kern="0" dirty="0"/>
                  <a:t>For 80 bit of effective security, use 𝑛=160 ! </a:t>
                </a:r>
              </a:p>
              <a:p>
                <a:pPr marL="668338" lvl="1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400" kern="0" dirty="0"/>
                  <a:t>So to defend against an attacker who can perform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sz="240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24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en-US" sz="2400" b="0" i="1" kern="0" smtClean="0">
                            <a:latin typeface="Cambria Math" panose="02040503050406030204" pitchFamily="18" charset="0"/>
                          </a:rPr>
                          <m:t>80</m:t>
                        </m:r>
                      </m:sup>
                    </m:sSup>
                  </m:oMath>
                </a14:m>
                <a:r>
                  <a:rPr lang="en-US" altLang="en-US" sz="2400" kern="0" dirty="0"/>
                  <a:t> hashes set the digest length to be at least 160 bits. </a:t>
                </a:r>
              </a:p>
              <a:p>
                <a:pPr marL="1020763" lvl="2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000" kern="0" dirty="0"/>
                  <a:t>So the range has a size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2000" i="1" ker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en-US" sz="2000" b="0" i="1" kern="0" smtClean="0">
                            <a:latin typeface="Cambria Math" panose="02040503050406030204" pitchFamily="18" charset="0"/>
                          </a:rPr>
                          <m:t>16</m:t>
                        </m:r>
                        <m:r>
                          <a:rPr lang="en-US" altLang="en-US" sz="2000" i="1" ker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altLang="en-US" sz="2000" kern="0" dirty="0"/>
                  <a:t> digests.</a:t>
                </a:r>
              </a:p>
              <a:p>
                <a:pPr marL="341313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800" kern="0" dirty="0"/>
                  <a:t>Why? Intuition?</a:t>
                </a:r>
              </a:p>
            </p:txBody>
          </p:sp>
        </mc:Choice>
        <mc:Fallback>
          <p:sp>
            <p:nvSpPr>
              <p:cNvPr id="10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43885" y="1223542"/>
                <a:ext cx="8307388" cy="4779515"/>
              </a:xfrm>
              <a:prstGeom prst="rect">
                <a:avLst/>
              </a:prstGeom>
              <a:blipFill>
                <a:blip r:embed="rId3"/>
                <a:stretch>
                  <a:fillRect l="-458" t="-1061" b="-1592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561974" y="244475"/>
            <a:ext cx="8277225" cy="833178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90000" tIns="46800" rIns="90000" bIns="4680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defTabSz="449263" eaLnBrk="1" hangingPunct="1">
              <a:buClr>
                <a:srgbClr val="CC9900"/>
              </a:buCl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en-US" sz="4800" dirty="0"/>
              <a:t>The Birthday Paradox</a:t>
            </a:r>
            <a:endParaRPr lang="en-GB" altLang="en-US" sz="4600" kern="0" dirty="0">
              <a:solidFill>
                <a:srgbClr val="CC99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32311B2-32BB-F44A-AD3A-6C5AA4C2EC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2391" y="2617928"/>
            <a:ext cx="2919609" cy="695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226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86FB0A5-3964-4FD7-86DC-465C5F14DE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Birthday Attack (‘Paradox’)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DE8CF2C2-988E-4B56-9DC3-DA6AD11E9A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88938" y="1046066"/>
                <a:ext cx="8229600" cy="4981575"/>
              </a:xfrm>
            </p:spPr>
            <p:txBody>
              <a:bodyPr/>
              <a:lstStyle/>
              <a:p>
                <a:r>
                  <a:rPr lang="en-US" sz="2400" dirty="0"/>
                  <a:t>Probability of NO birthday-collision:</a:t>
                </a:r>
              </a:p>
              <a:p>
                <a:pPr lvl="1"/>
                <a:r>
                  <a:rPr lang="en-US" sz="2000" dirty="0"/>
                  <a:t>Two persons:   (364/365)</a:t>
                </a:r>
              </a:p>
              <a:p>
                <a:pPr lvl="1"/>
                <a:r>
                  <a:rPr lang="en-US" sz="2000" dirty="0"/>
                  <a:t>Three persons: (364/365)*(363/365)</a:t>
                </a:r>
              </a:p>
              <a:p>
                <a:pPr lvl="1"/>
                <a:r>
                  <a:rPr lang="en-US" sz="2000" dirty="0"/>
                  <a:t>…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000" dirty="0"/>
                  <a:t> persons:         </a:t>
                </a:r>
                <a14:m>
                  <m:oMath xmlns:m="http://schemas.openxmlformats.org/officeDocument/2006/math">
                    <m:nary>
                      <m:naryPr>
                        <m:chr m:val="∏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brk m:alnAt="23"/>
                          </m:rP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f>
                          <m:f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365−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num>
                          <m:den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365</m:t>
                            </m:r>
                          </m:den>
                        </m:f>
                      </m:e>
                    </m:nary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DE8CF2C2-988E-4B56-9DC3-DA6AD11E9A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8938" y="1046066"/>
                <a:ext cx="8229600" cy="4981575"/>
              </a:xfrm>
              <a:blipFill>
                <a:blip r:embed="rId2"/>
                <a:stretch>
                  <a:fillRect l="-154" t="-10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F4F1EE-F12D-4BB9-AB05-517AD0EB9B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ABC885-442D-4533-A036-89E169523CA2}" type="slidenum">
              <a:rPr lang="he-IL" altLang="en-US" smtClean="0"/>
              <a:pPr>
                <a:defRPr/>
              </a:pPr>
              <a:t>15</a:t>
            </a:fld>
            <a:endParaRPr lang="en-US" altLang="en-US"/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260CA056-D8BC-486A-9DAA-EF91D4DD38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804022" y="4146857"/>
            <a:ext cx="420856" cy="756888"/>
          </a:xfrm>
          <a:prstGeom prst="rect">
            <a:avLst/>
          </a:prstGeom>
        </p:spPr>
      </p:pic>
      <p:pic>
        <p:nvPicPr>
          <p:cNvPr id="11" name="Picture 10" descr="Shape, circle&#10;&#10;Description automatically generated">
            <a:extLst>
              <a:ext uri="{FF2B5EF4-FFF2-40B4-BE49-F238E27FC236}">
                <a16:creationId xmlns:a16="http://schemas.microsoft.com/office/drawing/2014/main" id="{8CD17F9E-F873-4FBC-9B80-A169131CAA2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2718806" y="4146857"/>
            <a:ext cx="608538" cy="756888"/>
          </a:xfrm>
          <a:prstGeom prst="rect">
            <a:avLst/>
          </a:prstGeom>
        </p:spPr>
      </p:pic>
      <p:pic>
        <p:nvPicPr>
          <p:cNvPr id="14" name="Picture 13" descr="A close up of a mask&#10;&#10;Description automatically generated">
            <a:extLst>
              <a:ext uri="{FF2B5EF4-FFF2-40B4-BE49-F238E27FC236}">
                <a16:creationId xmlns:a16="http://schemas.microsoft.com/office/drawing/2014/main" id="{827BD79D-51F5-479C-86AE-10818C3C1C3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3633941" y="4006301"/>
            <a:ext cx="1329372" cy="1038572"/>
          </a:xfrm>
          <a:prstGeom prst="rect">
            <a:avLst/>
          </a:prstGeom>
        </p:spPr>
      </p:pic>
      <p:pic>
        <p:nvPicPr>
          <p:cNvPr id="17" name="Picture 16" descr="A close up of a logo&#10;&#10;Description automatically generated">
            <a:extLst>
              <a:ext uri="{FF2B5EF4-FFF2-40B4-BE49-F238E27FC236}">
                <a16:creationId xmlns:a16="http://schemas.microsoft.com/office/drawing/2014/main" id="{8009AFC3-9AB4-487C-AE12-610DD4166C8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 flipH="1">
            <a:off x="5329604" y="4091696"/>
            <a:ext cx="551316" cy="810894"/>
          </a:xfrm>
          <a:prstGeom prst="rect">
            <a:avLst/>
          </a:prstGeom>
        </p:spPr>
      </p:pic>
      <p:pic>
        <p:nvPicPr>
          <p:cNvPr id="20" name="Picture 19" descr="Logo&#10;&#10;Description automatically generated">
            <a:extLst>
              <a:ext uri="{FF2B5EF4-FFF2-40B4-BE49-F238E27FC236}">
                <a16:creationId xmlns:a16="http://schemas.microsoft.com/office/drawing/2014/main" id="{3A0C8A49-4D57-4BBD-AE80-53A78DEE59C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6303701" y="4006301"/>
            <a:ext cx="833080" cy="1038573"/>
          </a:xfrm>
          <a:prstGeom prst="rect">
            <a:avLst/>
          </a:prstGeom>
        </p:spPr>
      </p:pic>
      <p:graphicFrame>
        <p:nvGraphicFramePr>
          <p:cNvPr id="23" name="Table 23">
            <a:extLst>
              <a:ext uri="{FF2B5EF4-FFF2-40B4-BE49-F238E27FC236}">
                <a16:creationId xmlns:a16="http://schemas.microsoft.com/office/drawing/2014/main" id="{61A35B1A-3688-4AC1-B0CC-825648B526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3643021"/>
              </p:ext>
            </p:extLst>
          </p:nvPr>
        </p:nvGraphicFramePr>
        <p:xfrm>
          <a:off x="743919" y="5698331"/>
          <a:ext cx="75879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2325">
                  <a:extLst>
                    <a:ext uri="{9D8B030D-6E8A-4147-A177-3AD203B41FA5}">
                      <a16:colId xmlns:a16="http://schemas.microsoft.com/office/drawing/2014/main" val="837122687"/>
                    </a:ext>
                  </a:extLst>
                </a:gridCol>
                <a:gridCol w="632325">
                  <a:extLst>
                    <a:ext uri="{9D8B030D-6E8A-4147-A177-3AD203B41FA5}">
                      <a16:colId xmlns:a16="http://schemas.microsoft.com/office/drawing/2014/main" val="3762300944"/>
                    </a:ext>
                  </a:extLst>
                </a:gridCol>
                <a:gridCol w="632325">
                  <a:extLst>
                    <a:ext uri="{9D8B030D-6E8A-4147-A177-3AD203B41FA5}">
                      <a16:colId xmlns:a16="http://schemas.microsoft.com/office/drawing/2014/main" val="1031294041"/>
                    </a:ext>
                  </a:extLst>
                </a:gridCol>
                <a:gridCol w="632325">
                  <a:extLst>
                    <a:ext uri="{9D8B030D-6E8A-4147-A177-3AD203B41FA5}">
                      <a16:colId xmlns:a16="http://schemas.microsoft.com/office/drawing/2014/main" val="2292879144"/>
                    </a:ext>
                  </a:extLst>
                </a:gridCol>
                <a:gridCol w="632325">
                  <a:extLst>
                    <a:ext uri="{9D8B030D-6E8A-4147-A177-3AD203B41FA5}">
                      <a16:colId xmlns:a16="http://schemas.microsoft.com/office/drawing/2014/main" val="650164718"/>
                    </a:ext>
                  </a:extLst>
                </a:gridCol>
                <a:gridCol w="632325">
                  <a:extLst>
                    <a:ext uri="{9D8B030D-6E8A-4147-A177-3AD203B41FA5}">
                      <a16:colId xmlns:a16="http://schemas.microsoft.com/office/drawing/2014/main" val="537050525"/>
                    </a:ext>
                  </a:extLst>
                </a:gridCol>
                <a:gridCol w="632325">
                  <a:extLst>
                    <a:ext uri="{9D8B030D-6E8A-4147-A177-3AD203B41FA5}">
                      <a16:colId xmlns:a16="http://schemas.microsoft.com/office/drawing/2014/main" val="172741661"/>
                    </a:ext>
                  </a:extLst>
                </a:gridCol>
                <a:gridCol w="632325">
                  <a:extLst>
                    <a:ext uri="{9D8B030D-6E8A-4147-A177-3AD203B41FA5}">
                      <a16:colId xmlns:a16="http://schemas.microsoft.com/office/drawing/2014/main" val="3126338310"/>
                    </a:ext>
                  </a:extLst>
                </a:gridCol>
                <a:gridCol w="632325">
                  <a:extLst>
                    <a:ext uri="{9D8B030D-6E8A-4147-A177-3AD203B41FA5}">
                      <a16:colId xmlns:a16="http://schemas.microsoft.com/office/drawing/2014/main" val="174616808"/>
                    </a:ext>
                  </a:extLst>
                </a:gridCol>
                <a:gridCol w="632325">
                  <a:extLst>
                    <a:ext uri="{9D8B030D-6E8A-4147-A177-3AD203B41FA5}">
                      <a16:colId xmlns:a16="http://schemas.microsoft.com/office/drawing/2014/main" val="35195097"/>
                    </a:ext>
                  </a:extLst>
                </a:gridCol>
                <a:gridCol w="632325">
                  <a:extLst>
                    <a:ext uri="{9D8B030D-6E8A-4147-A177-3AD203B41FA5}">
                      <a16:colId xmlns:a16="http://schemas.microsoft.com/office/drawing/2014/main" val="2424169243"/>
                    </a:ext>
                  </a:extLst>
                </a:gridCol>
                <a:gridCol w="632325">
                  <a:extLst>
                    <a:ext uri="{9D8B030D-6E8A-4147-A177-3AD203B41FA5}">
                      <a16:colId xmlns:a16="http://schemas.microsoft.com/office/drawing/2014/main" val="49978724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Jan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Feb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Apr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Jun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Jul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Aug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9136955"/>
                  </a:ext>
                </a:extLst>
              </a:tr>
            </a:tbl>
          </a:graphicData>
        </a:graphic>
      </p:graphicFrame>
      <p:pic>
        <p:nvPicPr>
          <p:cNvPr id="25" name="Picture 24">
            <a:extLst>
              <a:ext uri="{FF2B5EF4-FFF2-40B4-BE49-F238E27FC236}">
                <a16:creationId xmlns:a16="http://schemas.microsoft.com/office/drawing/2014/main" id="{63152F6A-A7DF-47B3-A2AE-CC5ADD9F50C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329604" y="1497879"/>
            <a:ext cx="3468285" cy="2377820"/>
          </a:xfrm>
          <a:prstGeom prst="rect">
            <a:avLst/>
          </a:prstGeom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0B4EDC9-D85D-49FF-B668-143E64EA4457}"/>
              </a:ext>
            </a:extLst>
          </p:cNvPr>
          <p:cNvCxnSpPr>
            <a:stCxn id="8" idx="2"/>
          </p:cNvCxnSpPr>
          <p:nvPr/>
        </p:nvCxnSpPr>
        <p:spPr bwMode="auto">
          <a:xfrm flipH="1">
            <a:off x="1639116" y="4903745"/>
            <a:ext cx="375334" cy="81448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96F3315-1AE4-4FB5-85D5-C6BF059EBD17}"/>
              </a:ext>
            </a:extLst>
          </p:cNvPr>
          <p:cNvCxnSpPr/>
          <p:nvPr/>
        </p:nvCxnSpPr>
        <p:spPr bwMode="auto">
          <a:xfrm>
            <a:off x="3010313" y="4958486"/>
            <a:ext cx="2327867" cy="74017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7AB995A2-1329-4841-BBF1-EAD298960619}"/>
              </a:ext>
            </a:extLst>
          </p:cNvPr>
          <p:cNvCxnSpPr>
            <a:stCxn id="14" idx="2"/>
          </p:cNvCxnSpPr>
          <p:nvPr/>
        </p:nvCxnSpPr>
        <p:spPr bwMode="auto">
          <a:xfrm flipH="1">
            <a:off x="3103963" y="5044873"/>
            <a:ext cx="1194664" cy="61576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BC768BD3-9435-4E2B-8A9B-6EC66D9A7AB4}"/>
              </a:ext>
            </a:extLst>
          </p:cNvPr>
          <p:cNvCxnSpPr>
            <a:stCxn id="20" idx="2"/>
          </p:cNvCxnSpPr>
          <p:nvPr/>
        </p:nvCxnSpPr>
        <p:spPr bwMode="auto">
          <a:xfrm flipH="1">
            <a:off x="5319859" y="5044874"/>
            <a:ext cx="1400382" cy="67335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14B1D93A-89F3-47C2-BA0F-6714BA26050B}"/>
              </a:ext>
            </a:extLst>
          </p:cNvPr>
          <p:cNvCxnSpPr>
            <a:stCxn id="17" idx="2"/>
          </p:cNvCxnSpPr>
          <p:nvPr/>
        </p:nvCxnSpPr>
        <p:spPr bwMode="auto">
          <a:xfrm>
            <a:off x="5605262" y="4902590"/>
            <a:ext cx="1138521" cy="77720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624240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Collision-Resistance: Applications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Integrity (of object / file / message )</a:t>
                </a:r>
              </a:p>
              <a:p>
                <a:pPr lvl="1"/>
                <a:r>
                  <a:rPr lang="en-US" dirty="0"/>
                  <a:t>Send </a:t>
                </a:r>
                <a:r>
                  <a:rPr lang="en-US" i="1" dirty="0">
                    <a:latin typeface="Cambria Math" panose="02040503050406030204" pitchFamily="18" charset="0"/>
                  </a:rPr>
                  <a:t>hash(m)</a:t>
                </a:r>
                <a:r>
                  <a:rPr lang="en-US" dirty="0"/>
                  <a:t> securely to validate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Later we will see how a hash function can be used to construct a MAC (called HMAC).</a:t>
                </a:r>
              </a:p>
              <a:p>
                <a:r>
                  <a:rPr lang="en-US" dirty="0"/>
                  <a:t>Hash-then-Sign</a:t>
                </a:r>
              </a:p>
              <a:p>
                <a:pPr lvl="1"/>
                <a:r>
                  <a:rPr lang="en-US" dirty="0"/>
                  <a:t>Instead of signing </a:t>
                </a:r>
                <a:r>
                  <a:rPr lang="en-US" i="1" dirty="0"/>
                  <a:t>m</a:t>
                </a:r>
                <a:r>
                  <a:rPr lang="en-US" dirty="0"/>
                  <a:t> sign </a:t>
                </a:r>
                <a:r>
                  <a:rPr lang="en-US" i="1" dirty="0">
                    <a:latin typeface="Cambria Math" panose="02040503050406030204" pitchFamily="18" charset="0"/>
                  </a:rPr>
                  <a:t>hash(m)</a:t>
                </a:r>
                <a:r>
                  <a:rPr lang="en-US" dirty="0"/>
                  <a:t> </a:t>
                </a:r>
              </a:p>
              <a:p>
                <a:pPr lvl="2"/>
                <a:r>
                  <a:rPr lang="en-US" dirty="0">
                    <a:sym typeface="Wingdings" panose="05000000000000000000" pitchFamily="2" charset="2"/>
                  </a:rPr>
                  <a:t>More efficient!</a:t>
                </a:r>
              </a:p>
              <a:p>
                <a:pPr lvl="2"/>
                <a:r>
                  <a:rPr lang="en-US" dirty="0">
                    <a:sym typeface="Wingdings" panose="05000000000000000000" pitchFamily="2" charset="2"/>
                  </a:rPr>
                  <a:t>We will explore this in detail once we study digital signatures.</a:t>
                </a:r>
                <a:endParaRPr lang="en-US" dirty="0"/>
              </a:p>
              <a:p>
                <a:r>
                  <a:rPr lang="en-US" dirty="0">
                    <a:solidFill>
                      <a:schemeClr val="bg2">
                        <a:lumMod val="60000"/>
                        <a:lumOff val="40000"/>
                      </a:schemeClr>
                    </a:solidFill>
                  </a:rPr>
                  <a:t>Blockchains</a:t>
                </a:r>
              </a:p>
              <a:p>
                <a:pPr lvl="1"/>
                <a:r>
                  <a:rPr lang="en-US" dirty="0">
                    <a:solidFill>
                      <a:schemeClr val="bg2">
                        <a:lumMod val="60000"/>
                        <a:lumOff val="40000"/>
                      </a:schemeClr>
                    </a:solidFill>
                  </a:rPr>
                  <a:t>Later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17" t="-1527" r="-1389" b="-53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808509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File:ContiguousUnitedStates.gif - Wikipedia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4112" y="1889553"/>
            <a:ext cx="6729106" cy="437191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938" y="239410"/>
            <a:ext cx="8297862" cy="779462"/>
          </a:xfrm>
        </p:spPr>
        <p:txBody>
          <a:bodyPr/>
          <a:lstStyle/>
          <a:p>
            <a:r>
              <a:rPr lang="en-US" sz="4000" dirty="0"/>
              <a:t>CRHF and Software Distribution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88938" y="944423"/>
                <a:ext cx="8229600" cy="2016742"/>
              </a:xfr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/>
              <a:lstStyle/>
              <a:p>
                <a:pPr lvl="1"/>
                <a:r>
                  <a:rPr lang="en-US" sz="2000"/>
                  <a:t>Developer in LA develops large software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sz="2400" i="1">
                  <a:latin typeface="Cambria Math" panose="02040503050406030204" pitchFamily="18" charset="0"/>
                </a:endParaRPr>
              </a:p>
              <a:p>
                <a:pPr lvl="1"/>
                <a:r>
                  <a:rPr lang="en-US" sz="2000"/>
                  <a:t>Repository in DC obtains copy of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sz="2400" i="1">
                  <a:latin typeface="Cambria Math" panose="02040503050406030204" pitchFamily="18" charset="0"/>
                </a:endParaRPr>
              </a:p>
              <a:p>
                <a:pPr lvl="1"/>
                <a:r>
                  <a:rPr lang="en-US" sz="2000"/>
                  <a:t>User in NY wants to obtain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2000"/>
                  <a:t> – securely and efficiently</a:t>
                </a:r>
              </a:p>
              <a:p>
                <a:pPr lvl="2"/>
                <a:r>
                  <a:rPr lang="en-US" sz="1600" u="sng"/>
                  <a:t>Don’t </a:t>
                </a:r>
                <a:r>
                  <a:rPr lang="en-US" sz="1600"/>
                  <a:t>send </a:t>
                </a:r>
                <a14:m>
                  <m:oMath xmlns:m="http://schemas.openxmlformats.org/officeDocument/2006/math">
                    <m:r>
                      <a:rPr lang="en-US" sz="1600" i="1" dirty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16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/>
                  <a:t>from LA to </a:t>
                </a:r>
                <a:r>
                  <a:rPr lang="en-US" sz="1600" b="1"/>
                  <a:t>both</a:t>
                </a:r>
                <a:r>
                  <a:rPr lang="en-US" sz="1600"/>
                  <a:t> NY and DC</a:t>
                </a:r>
                <a:endParaRPr lang="en-US" sz="1600" u="sng"/>
              </a:p>
              <a:p>
                <a:pPr lvl="1"/>
                <a:r>
                  <a:rPr lang="en-US" sz="2000"/>
                  <a:t>How?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8938" y="944423"/>
                <a:ext cx="8229600" cy="2016742"/>
              </a:xfrm>
              <a:blipFill>
                <a:blip r:embed="rId3"/>
                <a:stretch>
                  <a:fillRect b="-39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17</a:t>
            </a:fld>
            <a:endParaRPr lang="en-US" altLang="en-US"/>
          </a:p>
        </p:txBody>
      </p:sp>
      <p:sp>
        <p:nvSpPr>
          <p:cNvPr id="7" name="Oval 6"/>
          <p:cNvSpPr/>
          <p:nvPr/>
        </p:nvSpPr>
        <p:spPr bwMode="auto">
          <a:xfrm>
            <a:off x="1758508" y="4160295"/>
            <a:ext cx="710119" cy="282102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>
                <a:latin typeface="Arial" pitchFamily="34" charset="0"/>
                <a:cs typeface="Arial" pitchFamily="34" charset="0"/>
              </a:rPr>
              <a:t>LA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1" name="Oval 30"/>
          <p:cNvSpPr/>
          <p:nvPr/>
        </p:nvSpPr>
        <p:spPr bwMode="auto">
          <a:xfrm>
            <a:off x="7351455" y="3315336"/>
            <a:ext cx="710119" cy="282102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>
                <a:latin typeface="Arial" pitchFamily="34" charset="0"/>
                <a:cs typeface="Arial" pitchFamily="34" charset="0"/>
              </a:rPr>
              <a:t>NY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2" name="Oval 31"/>
          <p:cNvSpPr/>
          <p:nvPr/>
        </p:nvSpPr>
        <p:spPr bwMode="auto">
          <a:xfrm>
            <a:off x="7068188" y="3917104"/>
            <a:ext cx="731196" cy="307912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>
                <a:latin typeface="Arial" pitchFamily="34" charset="0"/>
                <a:cs typeface="Arial" pitchFamily="34" charset="0"/>
              </a:rPr>
              <a:t>DC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9" name="Straight Arrow Connector 8"/>
          <p:cNvCxnSpPr>
            <a:stCxn id="7" idx="6"/>
            <a:endCxn id="32" idx="2"/>
          </p:cNvCxnSpPr>
          <p:nvPr/>
        </p:nvCxnSpPr>
        <p:spPr bwMode="auto">
          <a:xfrm flipV="1">
            <a:off x="2468627" y="4071060"/>
            <a:ext cx="4599561" cy="230286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/>
              <p:cNvSpPr/>
              <p:nvPr/>
            </p:nvSpPr>
            <p:spPr bwMode="auto">
              <a:xfrm>
                <a:off x="4960667" y="4225016"/>
                <a:ext cx="1014471" cy="205987"/>
              </a:xfrm>
              <a:prstGeom prst="rect">
                <a:avLst/>
              </a:prstGeom>
              <a:solidFill>
                <a:srgbClr val="CC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41" name="Rectangle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960667" y="4225016"/>
                <a:ext cx="1014471" cy="205987"/>
              </a:xfrm>
              <a:prstGeom prst="rect">
                <a:avLst/>
              </a:prstGeom>
              <a:blipFill>
                <a:blip r:embed="rId4"/>
                <a:stretch>
                  <a:fillRect b="-13889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1338792" y="4489148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Developer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8068682" y="3287768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User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632348" y="4119816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Repository</a:t>
            </a:r>
          </a:p>
        </p:txBody>
      </p:sp>
    </p:spTree>
    <p:extLst>
      <p:ext uri="{BB962C8B-B14F-4D97-AF65-F5344CB8AC3E}">
        <p14:creationId xmlns:p14="http://schemas.microsoft.com/office/powerpoint/2010/main" val="12891974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File:ContiguousUnitedStates.gif - Wikipedia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4112" y="1889553"/>
            <a:ext cx="6729106" cy="437191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938" y="239410"/>
            <a:ext cx="8530942" cy="779462"/>
          </a:xfrm>
        </p:spPr>
        <p:txBody>
          <a:bodyPr/>
          <a:lstStyle/>
          <a:p>
            <a:r>
              <a:rPr lang="en-US" sz="4000"/>
              <a:t>CRHF: secure, efficient SW distribution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88938" y="944423"/>
                <a:ext cx="8229600" cy="2254756"/>
              </a:xfr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000"/>
                  <a:t>1.  Repository in DC downloads software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2000"/>
                  <a:t> from developer in LA</a:t>
                </a:r>
              </a:p>
              <a:p>
                <a:pPr marL="0" indent="0">
                  <a:buNone/>
                </a:pPr>
                <a:r>
                  <a:rPr lang="en-US" sz="2000"/>
                  <a:t>2.  User download from (nearby) repository; receives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’</m:t>
                    </m:r>
                  </m:oMath>
                </a14:m>
                <a:endParaRPr lang="en-US" sz="2000"/>
              </a:p>
              <a:p>
                <a:pPr lvl="1"/>
                <a:r>
                  <a:rPr lang="en-US" sz="1800"/>
                  <a:t>Is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’=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/>
                  <a:t>? User should validate! How?</a:t>
                </a:r>
              </a:p>
              <a:p>
                <a:pPr marL="0" indent="0">
                  <a:buNone/>
                </a:pPr>
                <a:r>
                  <a:rPr lang="en-US" sz="2000"/>
                  <a:t>3.  User securely downloads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sz="2000"/>
                  <a:t>directly from developer</a:t>
                </a:r>
              </a:p>
              <a:p>
                <a:pPr lvl="1"/>
                <a:r>
                  <a:rPr lang="en-US" sz="1800"/>
                  <a:t>Digest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/>
                  <a:t> is short – much less overhead than downloading m</a:t>
                </a:r>
              </a:p>
              <a:p>
                <a:pPr marL="0" indent="0">
                  <a:buNone/>
                </a:pPr>
                <a:r>
                  <a:rPr lang="en-US" sz="2000"/>
                  <a:t>4.  User validates: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’</m:t>
                        </m:r>
                      </m:e>
                    </m:d>
                  </m:oMath>
                </a14:m>
                <a:r>
                  <a:rPr lang="en-US" sz="2000">
                    <a:sym typeface="Wingdings" panose="05000000000000000000" pitchFamily="2" charset="2"/>
                  </a:rPr>
                  <a:t>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𝑚</m:t>
                    </m:r>
                    <m:r>
                      <a:rPr lang="en-US" sz="2000" i="1" dirty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r>
                      <a:rPr lang="en-US" sz="2000" i="1" dirty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𝑚</m:t>
                    </m:r>
                    <m:r>
                      <a:rPr lang="en-US" sz="2000" i="1" dirty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’</m:t>
                    </m:r>
                  </m:oMath>
                </a14:m>
                <a:endParaRPr lang="en-US" sz="2000"/>
              </a:p>
              <a:p>
                <a:pPr marL="0" indent="0">
                  <a:buNone/>
                </a:pPr>
                <a:endParaRPr lang="en-US" sz="200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8938" y="944423"/>
                <a:ext cx="8229600" cy="2254756"/>
              </a:xfrm>
              <a:blipFill>
                <a:blip r:embed="rId3"/>
                <a:stretch>
                  <a:fillRect l="-815" t="-1351" b="-16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18</a:t>
            </a:fld>
            <a:endParaRPr lang="en-US" altLang="en-US"/>
          </a:p>
        </p:txBody>
      </p:sp>
      <p:sp>
        <p:nvSpPr>
          <p:cNvPr id="7" name="Oval 6"/>
          <p:cNvSpPr/>
          <p:nvPr/>
        </p:nvSpPr>
        <p:spPr bwMode="auto">
          <a:xfrm>
            <a:off x="1758508" y="4160295"/>
            <a:ext cx="710119" cy="282102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>
                <a:latin typeface="Arial" pitchFamily="34" charset="0"/>
                <a:cs typeface="Arial" pitchFamily="34" charset="0"/>
              </a:rPr>
              <a:t>LA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1" name="Oval 30"/>
          <p:cNvSpPr/>
          <p:nvPr/>
        </p:nvSpPr>
        <p:spPr bwMode="auto">
          <a:xfrm>
            <a:off x="7351455" y="3315336"/>
            <a:ext cx="710119" cy="282102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>
                <a:latin typeface="Arial" pitchFamily="34" charset="0"/>
                <a:cs typeface="Arial" pitchFamily="34" charset="0"/>
              </a:rPr>
              <a:t>NY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2" name="Oval 31"/>
          <p:cNvSpPr/>
          <p:nvPr/>
        </p:nvSpPr>
        <p:spPr bwMode="auto">
          <a:xfrm>
            <a:off x="7068188" y="3917104"/>
            <a:ext cx="731196" cy="307912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>
                <a:latin typeface="Arial" pitchFamily="34" charset="0"/>
                <a:cs typeface="Arial" pitchFamily="34" charset="0"/>
              </a:rPr>
              <a:t>DC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9" name="Straight Arrow Connector 8"/>
          <p:cNvCxnSpPr>
            <a:stCxn id="7" idx="6"/>
            <a:endCxn id="32" idx="2"/>
          </p:cNvCxnSpPr>
          <p:nvPr/>
        </p:nvCxnSpPr>
        <p:spPr bwMode="auto">
          <a:xfrm flipV="1">
            <a:off x="2468627" y="4071060"/>
            <a:ext cx="4599561" cy="230286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/>
              <p:cNvSpPr/>
              <p:nvPr/>
            </p:nvSpPr>
            <p:spPr bwMode="auto">
              <a:xfrm>
                <a:off x="4960667" y="4225016"/>
                <a:ext cx="1014471" cy="205987"/>
              </a:xfrm>
              <a:prstGeom prst="rect">
                <a:avLst/>
              </a:prstGeom>
              <a:solidFill>
                <a:srgbClr val="CC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41" name="Rectangle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960667" y="4225016"/>
                <a:ext cx="1014471" cy="205987"/>
              </a:xfrm>
              <a:prstGeom prst="rect">
                <a:avLst/>
              </a:prstGeom>
              <a:blipFill>
                <a:blip r:embed="rId4"/>
                <a:stretch>
                  <a:fillRect b="-13889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1338792" y="4489148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Developer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8068682" y="3287768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User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632348" y="4119816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Repository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 bwMode="auto">
              <a:xfrm>
                <a:off x="7747495" y="3743006"/>
                <a:ext cx="1014471" cy="205987"/>
              </a:xfrm>
              <a:prstGeom prst="rect">
                <a:avLst/>
              </a:prstGeom>
              <a:solidFill>
                <a:srgbClr val="CC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747495" y="3743006"/>
                <a:ext cx="1014471" cy="205987"/>
              </a:xfrm>
              <a:prstGeom prst="rect">
                <a:avLst/>
              </a:prstGeom>
              <a:blipFill>
                <a:blip r:embed="rId5"/>
                <a:stretch>
                  <a:fillRect t="-13889" b="-27778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rapezoid 15"/>
          <p:cNvSpPr/>
          <p:nvPr/>
        </p:nvSpPr>
        <p:spPr bwMode="auto">
          <a:xfrm flipH="1" flipV="1">
            <a:off x="681347" y="4211517"/>
            <a:ext cx="1016261" cy="242095"/>
          </a:xfrm>
          <a:prstGeom prst="trapezoid">
            <a:avLst>
              <a:gd name="adj" fmla="val 100043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984612" y="4132472"/>
                <a:ext cx="40222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200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4612" y="4132472"/>
                <a:ext cx="402226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 bwMode="auto">
              <a:xfrm>
                <a:off x="927324" y="4465868"/>
                <a:ext cx="516802" cy="205912"/>
              </a:xfrm>
              <a:prstGeom prst="rect">
                <a:avLst/>
              </a:prstGeom>
              <a:solidFill>
                <a:srgbClr val="CC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0" lang="en-US" sz="1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27324" y="4465868"/>
                <a:ext cx="516802" cy="205912"/>
              </a:xfrm>
              <a:prstGeom prst="rect">
                <a:avLst/>
              </a:prstGeom>
              <a:blipFill>
                <a:blip r:embed="rId7"/>
                <a:stretch>
                  <a:fillRect r="-10345" b="-34286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Oval 18"/>
          <p:cNvSpPr/>
          <p:nvPr/>
        </p:nvSpPr>
        <p:spPr bwMode="auto">
          <a:xfrm>
            <a:off x="1758509" y="4146796"/>
            <a:ext cx="710119" cy="282102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>
                <a:latin typeface="Arial" pitchFamily="34" charset="0"/>
                <a:cs typeface="Arial" pitchFamily="34" charset="0"/>
              </a:rPr>
              <a:t>LA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0" name="Oval 19"/>
          <p:cNvSpPr/>
          <p:nvPr/>
        </p:nvSpPr>
        <p:spPr bwMode="auto">
          <a:xfrm>
            <a:off x="7351456" y="3301837"/>
            <a:ext cx="710119" cy="282102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>
                <a:latin typeface="Arial" pitchFamily="34" charset="0"/>
                <a:cs typeface="Arial" pitchFamily="34" charset="0"/>
              </a:rPr>
              <a:t>NY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Oval 20"/>
          <p:cNvSpPr/>
          <p:nvPr/>
        </p:nvSpPr>
        <p:spPr bwMode="auto">
          <a:xfrm>
            <a:off x="7068189" y="3903605"/>
            <a:ext cx="731196" cy="307912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>
                <a:latin typeface="Arial" pitchFamily="34" charset="0"/>
                <a:cs typeface="Arial" pitchFamily="34" charset="0"/>
              </a:rPr>
              <a:t>DC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22" name="Straight Arrow Connector 21"/>
          <p:cNvCxnSpPr>
            <a:stCxn id="19" idx="6"/>
            <a:endCxn id="21" idx="2"/>
          </p:cNvCxnSpPr>
          <p:nvPr/>
        </p:nvCxnSpPr>
        <p:spPr bwMode="auto">
          <a:xfrm flipV="1">
            <a:off x="2468628" y="4057561"/>
            <a:ext cx="4599561" cy="230286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3" name="Oval 22"/>
          <p:cNvSpPr/>
          <p:nvPr/>
        </p:nvSpPr>
        <p:spPr bwMode="auto">
          <a:xfrm>
            <a:off x="4632207" y="4196608"/>
            <a:ext cx="308214" cy="238328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1</a:t>
            </a:r>
          </a:p>
        </p:txBody>
      </p:sp>
      <p:cxnSp>
        <p:nvCxnSpPr>
          <p:cNvPr id="26" name="Straight Arrow Connector 25"/>
          <p:cNvCxnSpPr>
            <a:endCxn id="20" idx="2"/>
          </p:cNvCxnSpPr>
          <p:nvPr/>
        </p:nvCxnSpPr>
        <p:spPr bwMode="auto">
          <a:xfrm flipV="1">
            <a:off x="2468627" y="3442888"/>
            <a:ext cx="4882829" cy="839778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7" name="Oval 26"/>
          <p:cNvSpPr/>
          <p:nvPr/>
        </p:nvSpPr>
        <p:spPr bwMode="auto">
          <a:xfrm>
            <a:off x="7670067" y="3611666"/>
            <a:ext cx="308214" cy="238328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/>
              <p:cNvSpPr/>
              <p:nvPr/>
            </p:nvSpPr>
            <p:spPr bwMode="auto">
              <a:xfrm>
                <a:off x="4960668" y="4211517"/>
                <a:ext cx="1014471" cy="205987"/>
              </a:xfrm>
              <a:prstGeom prst="rect">
                <a:avLst/>
              </a:prstGeom>
              <a:solidFill>
                <a:srgbClr val="CC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28" name="Rectangle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960668" y="4211517"/>
                <a:ext cx="1014471" cy="205987"/>
              </a:xfrm>
              <a:prstGeom prst="rect">
                <a:avLst/>
              </a:prstGeom>
              <a:blipFill>
                <a:blip r:embed="rId8"/>
                <a:stretch>
                  <a:fillRect b="-13889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/>
          <p:cNvCxnSpPr>
            <a:stCxn id="21" idx="0"/>
            <a:endCxn id="20" idx="4"/>
          </p:cNvCxnSpPr>
          <p:nvPr/>
        </p:nvCxnSpPr>
        <p:spPr bwMode="auto">
          <a:xfrm flipV="1">
            <a:off x="7433787" y="3583939"/>
            <a:ext cx="272729" cy="319666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/>
              <p:cNvSpPr/>
              <p:nvPr/>
            </p:nvSpPr>
            <p:spPr bwMode="auto">
              <a:xfrm>
                <a:off x="683137" y="4005530"/>
                <a:ext cx="1014471" cy="205987"/>
              </a:xfrm>
              <a:prstGeom prst="rect">
                <a:avLst/>
              </a:prstGeom>
              <a:solidFill>
                <a:srgbClr val="CC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30" name="Rectangle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83137" y="4005530"/>
                <a:ext cx="1014471" cy="205987"/>
              </a:xfrm>
              <a:prstGeom prst="rect">
                <a:avLst/>
              </a:prstGeom>
              <a:blipFill>
                <a:blip r:embed="rId4"/>
                <a:stretch>
                  <a:fillRect b="-13889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/>
              <p:cNvSpPr/>
              <p:nvPr/>
            </p:nvSpPr>
            <p:spPr bwMode="auto">
              <a:xfrm>
                <a:off x="4910041" y="3500217"/>
                <a:ext cx="516802" cy="205912"/>
              </a:xfrm>
              <a:prstGeom prst="rect">
                <a:avLst/>
              </a:prstGeom>
              <a:solidFill>
                <a:srgbClr val="CC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0" lang="en-US" sz="1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33" name="Rectangle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910041" y="3500217"/>
                <a:ext cx="516802" cy="205912"/>
              </a:xfrm>
              <a:prstGeom prst="rect">
                <a:avLst/>
              </a:prstGeom>
              <a:blipFill>
                <a:blip r:embed="rId9"/>
                <a:stretch>
                  <a:fillRect r="-10345" b="-33333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Oval 33"/>
          <p:cNvSpPr/>
          <p:nvPr/>
        </p:nvSpPr>
        <p:spPr bwMode="auto">
          <a:xfrm>
            <a:off x="4560848" y="3529611"/>
            <a:ext cx="308214" cy="238328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858268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15" grpId="0" animBg="1"/>
      <p:bldP spid="23" grpId="0" animBg="1"/>
      <p:bldP spid="27" grpId="0" animBg="1"/>
      <p:bldP spid="28" grpId="0" animBg="1"/>
      <p:bldP spid="33" grpId="0" animBg="1"/>
      <p:bldP spid="3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Weaker Notions of Security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966158"/>
            <a:ext cx="8346141" cy="5089585"/>
          </a:xfrm>
        </p:spPr>
        <p:txBody>
          <a:bodyPr/>
          <a:lstStyle/>
          <a:p>
            <a:pPr marL="341313" defTabSz="449263" eaLnBrk="1" hangingPunct="1">
              <a:lnSpc>
                <a:spcPct val="110000"/>
              </a:lnSpc>
              <a:spcBef>
                <a:spcPts val="5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400" dirty="0"/>
              <a:t>Collision resistance provides the strongest guarantee.</a:t>
            </a:r>
          </a:p>
          <a:p>
            <a:pPr marL="668338" lvl="1" defTabSz="449263" eaLnBrk="1" hangingPunct="1">
              <a:lnSpc>
                <a:spcPct val="110000"/>
              </a:lnSpc>
              <a:spcBef>
                <a:spcPts val="5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000" dirty="0"/>
              <a:t>Gives more freedom to the adversary; the adversary wins if it finds any two inputs with the same digest.</a:t>
            </a:r>
          </a:p>
          <a:p>
            <a:pPr marL="1020763" lvl="2" defTabSz="449263" eaLnBrk="1" hangingPunct="1">
              <a:lnSpc>
                <a:spcPct val="110000"/>
              </a:lnSpc>
              <a:spcBef>
                <a:spcPts val="5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1600" dirty="0"/>
              <a:t>No conditions on these two inputs other than being in the domain of the hash function.</a:t>
            </a:r>
          </a:p>
          <a:p>
            <a:pPr marL="341313" defTabSz="449263" eaLnBrk="1" hangingPunct="1">
              <a:lnSpc>
                <a:spcPct val="110000"/>
              </a:lnSpc>
              <a:spcBef>
                <a:spcPts val="5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400" dirty="0"/>
              <a:t>Weaker security notions (but sufficient for many applications):</a:t>
            </a:r>
          </a:p>
          <a:p>
            <a:pPr marL="668338" lvl="1" defTabSz="449263" eaLnBrk="1" hangingPunct="1">
              <a:lnSpc>
                <a:spcPct val="110000"/>
              </a:lnSpc>
              <a:spcBef>
                <a:spcPts val="5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000" dirty="0"/>
              <a:t>Target collision resistance (TCR).</a:t>
            </a:r>
          </a:p>
          <a:p>
            <a:pPr marL="668338" lvl="1" defTabSz="449263" eaLnBrk="1" hangingPunct="1">
              <a:lnSpc>
                <a:spcPct val="110000"/>
              </a:lnSpc>
              <a:spcBef>
                <a:spcPts val="5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000" dirty="0"/>
              <a:t>Second preimage resistance.</a:t>
            </a:r>
          </a:p>
          <a:p>
            <a:pPr marL="668338" lvl="1" defTabSz="449263" eaLnBrk="1" hangingPunct="1">
              <a:lnSpc>
                <a:spcPct val="110000"/>
              </a:lnSpc>
              <a:spcBef>
                <a:spcPts val="5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000" dirty="0"/>
              <a:t>First preimage resistance.</a:t>
            </a:r>
          </a:p>
          <a:p>
            <a:pPr marL="341313" defTabSz="449263" eaLnBrk="1" hangingPunct="1">
              <a:lnSpc>
                <a:spcPct val="110000"/>
              </a:lnSpc>
              <a:spcBef>
                <a:spcPts val="5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400" dirty="0"/>
              <a:t>Birthday paradox (or attack) does not work against these weaker notions.</a:t>
            </a:r>
          </a:p>
          <a:p>
            <a:pPr marL="668338" lvl="1" defTabSz="449263" eaLnBrk="1" hangingPunct="1">
              <a:lnSpc>
                <a:spcPct val="110000"/>
              </a:lnSpc>
              <a:spcBef>
                <a:spcPts val="5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000" dirty="0"/>
              <a:t>It is for collision resistance; find </a:t>
            </a:r>
            <a:r>
              <a:rPr lang="en-US" altLang="en-US" sz="2000" b="1" i="1" dirty="0"/>
              <a:t>any</a:t>
            </a:r>
            <a:r>
              <a:rPr lang="en-US" altLang="en-US" sz="2000" dirty="0"/>
              <a:t> two inputs that collide!</a:t>
            </a:r>
          </a:p>
          <a:p>
            <a:pPr marL="341313" defTabSz="449263" eaLnBrk="1" hangingPunct="1">
              <a:lnSpc>
                <a:spcPct val="110000"/>
              </a:lnSpc>
              <a:spcBef>
                <a:spcPts val="5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GB" altLang="en-US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19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09810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51B9FA-F0CD-214F-8801-A83CE6EB1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60C1A4-0F85-4E45-9F45-2D6AC6B2BE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dirty="0"/>
              <a:t>Introduction and motivation.</a:t>
            </a:r>
          </a:p>
          <a:p>
            <a:pPr>
              <a:buFont typeface="Wingdings" pitchFamily="2" charset="2"/>
              <a:buChar char="q"/>
            </a:pPr>
            <a:r>
              <a:rPr lang="en-US" dirty="0"/>
              <a:t>Collision resistant hash functions (CRHF).</a:t>
            </a:r>
          </a:p>
          <a:p>
            <a:pPr>
              <a:buFont typeface="Wingdings" pitchFamily="2" charset="2"/>
              <a:buChar char="q"/>
            </a:pPr>
            <a:r>
              <a:rPr lang="en-US" dirty="0"/>
              <a:t>CRHF applications.</a:t>
            </a:r>
          </a:p>
          <a:p>
            <a:pPr>
              <a:buFont typeface="Wingdings" pitchFamily="2" charset="2"/>
              <a:buChar char="q"/>
            </a:pPr>
            <a:r>
              <a:rPr lang="en-US" dirty="0"/>
              <a:t>Weaker notions of security.</a:t>
            </a:r>
          </a:p>
          <a:p>
            <a:pPr lvl="1"/>
            <a:r>
              <a:rPr lang="en-US" dirty="0"/>
              <a:t>TCR, SPR, OWF.</a:t>
            </a:r>
          </a:p>
          <a:p>
            <a:pPr>
              <a:buFont typeface="Wingdings" pitchFamily="2" charset="2"/>
              <a:buChar char="q"/>
            </a:pPr>
            <a:r>
              <a:rPr lang="en-US" dirty="0"/>
              <a:t>Randomness extraction.</a:t>
            </a:r>
          </a:p>
          <a:p>
            <a:pPr>
              <a:buFont typeface="Wingdings" pitchFamily="2" charset="2"/>
              <a:buChar char="q"/>
            </a:pPr>
            <a:r>
              <a:rPr lang="en-US" dirty="0"/>
              <a:t>The random oracle model.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73142B-9D9F-4744-AC12-E2B1DDF953B2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2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13378187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5" name="Rectangle 2"/>
          <p:cNvSpPr>
            <a:spLocks noGrp="1" noChangeArrowheads="1"/>
          </p:cNvSpPr>
          <p:nvPr>
            <p:ph type="title"/>
          </p:nvPr>
        </p:nvSpPr>
        <p:spPr>
          <a:xfrm>
            <a:off x="388938" y="277813"/>
            <a:ext cx="8297862" cy="740845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/>
          <a:p>
            <a:pPr defTabSz="449263" eaLnBrk="1" hangingPunct="1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en-US" dirty="0"/>
              <a:t>Target CRHF (TCR Hash Function)</a:t>
            </a:r>
          </a:p>
        </p:txBody>
      </p:sp>
      <p:sp>
        <p:nvSpPr>
          <p:cNvPr id="5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6D130C-7E39-4412-B968-294F5537C9B1}" type="slidenum">
              <a:rPr lang="he-IL" altLang="en-US"/>
              <a:pPr>
                <a:defRPr/>
              </a:pPr>
              <a:t>20</a:t>
            </a:fld>
            <a:endParaRPr lang="en-US" altLang="en-US"/>
          </a:p>
        </p:txBody>
      </p:sp>
      <p:sp>
        <p:nvSpPr>
          <p:cNvPr id="1347588" name="Text Box 4"/>
          <p:cNvSpPr txBox="1">
            <a:spLocks noChangeArrowheads="1"/>
          </p:cNvSpPr>
          <p:nvPr/>
        </p:nvSpPr>
        <p:spPr bwMode="auto">
          <a:xfrm>
            <a:off x="426026" y="4246763"/>
            <a:ext cx="6062328" cy="40229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</p:spPr>
        <p:txBody>
          <a:bodyPr wrap="square" lIns="90000" tIns="46800" rIns="90000" bIns="46800">
            <a:spAutoFit/>
          </a:bodyPr>
          <a:lstStyle>
            <a:lvl1pPr defTabSz="449263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Tahoma" pitchFamily="34" charset="0"/>
              <a:buNone/>
            </a:pPr>
            <a:r>
              <a:rPr lang="en-GB" altLang="en-US" sz="2000" dirty="0">
                <a:solidFill>
                  <a:srgbClr val="000000"/>
                </a:solidFill>
                <a:latin typeface="Tahoma" pitchFamily="34" charset="0"/>
                <a:cs typeface="Times New Roman" pitchFamily="18" charset="0"/>
              </a:rPr>
              <a:t>Adversary has to select target </a:t>
            </a:r>
            <a:r>
              <a:rPr lang="en-GB" altLang="en-US" sz="2000" b="1" dirty="0">
                <a:solidFill>
                  <a:srgbClr val="000000"/>
                </a:solidFill>
                <a:latin typeface="Tahoma" pitchFamily="34" charset="0"/>
                <a:cs typeface="Times New Roman" pitchFamily="18" charset="0"/>
              </a:rPr>
              <a:t>before </a:t>
            </a:r>
            <a:r>
              <a:rPr lang="en-GB" altLang="en-US" sz="2000" dirty="0">
                <a:solidFill>
                  <a:srgbClr val="000000"/>
                </a:solidFill>
                <a:latin typeface="Tahoma" pitchFamily="34" charset="0"/>
                <a:cs typeface="Times New Roman" pitchFamily="18" charset="0"/>
              </a:rPr>
              <a:t>knowing key</a:t>
            </a:r>
          </a:p>
        </p:txBody>
      </p:sp>
      <p:sp>
        <p:nvSpPr>
          <p:cNvPr id="62" name="Rounded Rectangle 61"/>
          <p:cNvSpPr/>
          <p:nvPr/>
        </p:nvSpPr>
        <p:spPr bwMode="auto">
          <a:xfrm>
            <a:off x="1355054" y="1266066"/>
            <a:ext cx="1299882" cy="385482"/>
          </a:xfrm>
          <a:prstGeom prst="roundRect">
            <a:avLst/>
          </a:prstGeom>
          <a:solidFill>
            <a:srgbClr val="FF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Adversary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Rectangle 63"/>
              <p:cNvSpPr/>
              <p:nvPr/>
            </p:nvSpPr>
            <p:spPr bwMode="auto">
              <a:xfrm>
                <a:off x="671791" y="3124098"/>
                <a:ext cx="2140130" cy="650566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r>
                  <a:rPr kumimoji="0" lang="en-US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Collision: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b="0" i="1" kern="0" dirty="0" smtClean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pPr>
                      <m:e>
                        <m:r>
                          <a:rPr lang="en-US" altLang="en-US" b="0" i="1" kern="0" dirty="0" smtClean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en-US" b="0" i="1" kern="0" dirty="0" smtClean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dirty="0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en-US" dirty="0" err="1">
                    <a:latin typeface="Arial" pitchFamily="34" charset="0"/>
                    <a:cs typeface="Arial" pitchFamily="34" charset="0"/>
                  </a:rPr>
                  <a:t>s.t.</a:t>
                </a:r>
                <a:r>
                  <a:rPr lang="en-US" dirty="0">
                    <a:latin typeface="Arial" pitchFamily="34" charset="0"/>
                    <a:cs typeface="Arial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h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  <m:t>𝑥</m:t>
                        </m:r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  <a:cs typeface="Arial" pitchFamily="34" charset="0"/>
                      </a:rPr>
                      <m:t>=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  <m:t>h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  <m:t>𝑘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  <a:cs typeface="Arial" pitchFamily="34" charset="0"/>
                      </a:rPr>
                      <m:t>(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  <m:t>𝑥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  <m:t>′</m:t>
                        </m:r>
                      </m:sup>
                    </m:sSup>
                    <m:r>
                      <a:rPr lang="en-US" i="1" dirty="0">
                        <a:latin typeface="Cambria Math" panose="02040503050406030204" pitchFamily="18" charset="0"/>
                        <a:cs typeface="Arial" pitchFamily="34" charset="0"/>
                      </a:rPr>
                      <m:t>)</m:t>
                    </m:r>
                  </m:oMath>
                </a14:m>
                <a:endParaRPr lang="en-US" dirty="0">
                  <a:latin typeface="Arial" pitchFamily="34" charset="0"/>
                  <a:cs typeface="Arial" pitchFamily="34" charset="0"/>
                </a:endParaRPr>
              </a:p>
              <a:p>
                <a:r>
                  <a:rPr lang="en-US" dirty="0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kumimoji="0" lang="en-US" sz="1800" b="0" i="0" u="none" strike="noStrike" cap="none" normalizeH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 </a:t>
                </a:r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64" name="Rectangle 6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71791" y="3124098"/>
                <a:ext cx="2140130" cy="650566"/>
              </a:xfrm>
              <a:prstGeom prst="rect">
                <a:avLst/>
              </a:prstGeom>
              <a:blipFill>
                <a:blip r:embed="rId3"/>
                <a:stretch>
                  <a:fillRect l="-2353" t="-3774" b="-7547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Down Arrow 64"/>
          <p:cNvSpPr/>
          <p:nvPr/>
        </p:nvSpPr>
        <p:spPr bwMode="auto">
          <a:xfrm rot="16200000">
            <a:off x="1040528" y="1254702"/>
            <a:ext cx="221100" cy="453159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ectangle 65"/>
              <p:cNvSpPr/>
              <p:nvPr/>
            </p:nvSpPr>
            <p:spPr bwMode="auto">
              <a:xfrm>
                <a:off x="388938" y="1906779"/>
                <a:ext cx="1161356" cy="44020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𝑘</m:t>
                      </m:r>
                      <m:groupChr>
                        <m:groupChrPr>
                          <m:chr m:val="←"/>
                          <m:vertJc m:val="bot"/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$</m:t>
                          </m:r>
                        </m:e>
                      </m:groupCh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0,1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dirty="0">
                  <a:latin typeface="Arial" pitchFamily="34" charset="0"/>
                  <a:cs typeface="Arial" pitchFamily="34" charset="0"/>
                </a:endParaRPr>
              </a:p>
              <a:p>
                <a:r>
                  <a:rPr lang="en-US" dirty="0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kumimoji="0" lang="en-US" sz="1800" b="0" i="0" u="none" strike="noStrike" cap="none" normalizeH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 </a:t>
                </a:r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66" name="Rectangle 6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88938" y="1906779"/>
                <a:ext cx="1161356" cy="440200"/>
              </a:xfrm>
              <a:prstGeom prst="rect">
                <a:avLst/>
              </a:prstGeom>
              <a:blipFill>
                <a:blip r:embed="rId4"/>
                <a:stretch>
                  <a:fillRect b="-48649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9BF65BF9-4DE2-4575-A380-72087BEBD3D8}"/>
                  </a:ext>
                </a:extLst>
              </p:cNvPr>
              <p:cNvSpPr/>
              <p:nvPr/>
            </p:nvSpPr>
            <p:spPr bwMode="auto">
              <a:xfrm>
                <a:off x="3237630" y="1370733"/>
                <a:ext cx="1560280" cy="1908474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Domain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sz="1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kumimoji="0" lang="en-US" sz="18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dPr>
                          <m:e>
                            <m:r>
                              <a:rPr kumimoji="0" lang="en-US" sz="18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kumimoji="0" lang="en-US" sz="1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Arial" pitchFamily="34" charset="0"/>
                          </a:rPr>
                          <m:t>∗</m:t>
                        </m:r>
                      </m:sup>
                    </m:sSup>
                  </m:oMath>
                </a14:m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9BF65BF9-4DE2-4575-A380-72087BEBD3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237630" y="1370733"/>
                <a:ext cx="1560280" cy="1908474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0E3F24E5-CA75-4B6D-A509-B40484F2275A}"/>
                  </a:ext>
                </a:extLst>
              </p:cNvPr>
              <p:cNvSpPr/>
              <p:nvPr/>
            </p:nvSpPr>
            <p:spPr bwMode="auto">
              <a:xfrm>
                <a:off x="6488354" y="1819683"/>
                <a:ext cx="2176460" cy="1315053"/>
              </a:xfrm>
              <a:prstGeom prst="ellips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r>
                  <a:rPr kumimoji="0" lang="en-US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Range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𝑛</m:t>
                        </m:r>
                      </m:sup>
                    </m:sSup>
                  </m:oMath>
                </a14:m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0E3F24E5-CA75-4B6D-A509-B40484F227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488354" y="1819683"/>
                <a:ext cx="2176460" cy="1315053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66C04D8-9AA7-40BA-9611-4C50C9CDF80F}"/>
                  </a:ext>
                </a:extLst>
              </p:cNvPr>
              <p:cNvSpPr txBox="1"/>
              <p:nvPr/>
            </p:nvSpPr>
            <p:spPr>
              <a:xfrm>
                <a:off x="3530306" y="2162955"/>
                <a:ext cx="53309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∘</m:t>
                      </m:r>
                    </m:oMath>
                  </m:oMathPara>
                </a14:m>
                <a:endParaRPr lang="en-US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66C04D8-9AA7-40BA-9611-4C50C9CDF8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0306" y="2162955"/>
                <a:ext cx="533095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F51A55C-0C28-49CF-A2B0-DF252DEC5DB9}"/>
                  </a:ext>
                </a:extLst>
              </p:cNvPr>
              <p:cNvSpPr txBox="1"/>
              <p:nvPr/>
            </p:nvSpPr>
            <p:spPr>
              <a:xfrm>
                <a:off x="3477984" y="2624082"/>
                <a:ext cx="58541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′∘</m:t>
                      </m:r>
                    </m:oMath>
                  </m:oMathPara>
                </a14:m>
                <a:endParaRPr lang="en-US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F51A55C-0C28-49CF-A2B0-DF252DEC5D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7984" y="2624082"/>
                <a:ext cx="585417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0569CADC-ABA0-4D33-BB15-69D5EDFE701A}"/>
              </a:ext>
            </a:extLst>
          </p:cNvPr>
          <p:cNvCxnSpPr/>
          <p:nvPr/>
        </p:nvCxnSpPr>
        <p:spPr bwMode="auto">
          <a:xfrm>
            <a:off x="3926690" y="2363771"/>
            <a:ext cx="2967318" cy="33169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B165B8EF-DB92-4F67-9E6D-10BBD914B4FA}"/>
              </a:ext>
            </a:extLst>
          </p:cNvPr>
          <p:cNvCxnSpPr/>
          <p:nvPr/>
        </p:nvCxnSpPr>
        <p:spPr bwMode="auto">
          <a:xfrm flipV="1">
            <a:off x="3926690" y="2695466"/>
            <a:ext cx="2967318" cy="11477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EE2BFD93-4067-4A9D-8717-7858D89E0F41}"/>
                  </a:ext>
                </a:extLst>
              </p:cNvPr>
              <p:cNvSpPr txBox="1"/>
              <p:nvPr/>
            </p:nvSpPr>
            <p:spPr>
              <a:xfrm>
                <a:off x="4655932" y="1736449"/>
                <a:ext cx="216206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Hash function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EE2BFD93-4067-4A9D-8717-7858D89E0F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5932" y="1736449"/>
                <a:ext cx="2162067" cy="369332"/>
              </a:xfrm>
              <a:prstGeom prst="rect">
                <a:avLst/>
              </a:prstGeom>
              <a:blipFill>
                <a:blip r:embed="rId9"/>
                <a:stretch>
                  <a:fillRect l="-2339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Rectangle 66"/>
              <p:cNvSpPr/>
              <p:nvPr/>
            </p:nvSpPr>
            <p:spPr bwMode="auto">
              <a:xfrm>
                <a:off x="6894008" y="2539768"/>
                <a:ext cx="1550951" cy="295304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dirty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h</m:t>
                          </m:r>
                        </m:e>
                        <m:sub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</m:e>
                      </m:d>
                      <m:r>
                        <a:rPr lang="en-US" sz="1600" i="1" dirty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h</m:t>
                          </m:r>
                        </m:e>
                        <m:sub>
                          <m: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𝑘</m:t>
                          </m:r>
                        </m:sub>
                      </m:sSub>
                      <m:r>
                        <a:rPr lang="en-US" sz="1600" i="1" dirty="0">
                          <a:latin typeface="Cambria Math" panose="02040503050406030204" pitchFamily="18" charset="0"/>
                          <a:cs typeface="Arial" pitchFamily="34" charset="0"/>
                        </a:rPr>
                        <m:t>(</m:t>
                      </m:r>
                      <m:sSup>
                        <m:sSupPr>
                          <m:ctrlP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</m:e>
                        <m:sup>
                          <m: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′</m:t>
                          </m:r>
                        </m:sup>
                      </m:sSup>
                      <m:r>
                        <a:rPr lang="en-US" sz="1600" i="1" dirty="0">
                          <a:latin typeface="Cambria Math" panose="02040503050406030204" pitchFamily="18" charset="0"/>
                          <a:cs typeface="Arial" pitchFamily="34" charset="0"/>
                        </a:rPr>
                        <m:t>)</m:t>
                      </m:r>
                    </m:oMath>
                  </m:oMathPara>
                </a14:m>
                <a:endParaRPr lang="en-US" sz="1600" dirty="0">
                  <a:latin typeface="Arial" pitchFamily="34" charset="0"/>
                  <a:cs typeface="Arial" pitchFamily="34" charset="0"/>
                </a:endParaRPr>
              </a:p>
              <a:p>
                <a:r>
                  <a:rPr lang="en-US" dirty="0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kumimoji="0" lang="en-US" sz="1800" b="0" i="0" u="none" strike="noStrike" cap="none" normalizeH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 </a:t>
                </a:r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67" name="Rectangle 6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894008" y="2539768"/>
                <a:ext cx="1550951" cy="295304"/>
              </a:xfrm>
              <a:prstGeom prst="rect">
                <a:avLst/>
              </a:prstGeom>
              <a:blipFill>
                <a:blip r:embed="rId10"/>
                <a:stretch>
                  <a:fillRect b="-32000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B722833-E976-462A-A5B4-FFA02D468A51}"/>
                  </a:ext>
                </a:extLst>
              </p:cNvPr>
              <p:cNvSpPr txBox="1"/>
              <p:nvPr/>
            </p:nvSpPr>
            <p:spPr>
              <a:xfrm>
                <a:off x="426026" y="1282509"/>
                <a:ext cx="498470" cy="36933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1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B722833-E976-462A-A5B4-FFA02D468A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026" y="1282509"/>
                <a:ext cx="498470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own Arrow 62">
            <a:extLst>
              <a:ext uri="{FF2B5EF4-FFF2-40B4-BE49-F238E27FC236}">
                <a16:creationId xmlns:a16="http://schemas.microsoft.com/office/drawing/2014/main" id="{8D346C8A-BC5C-420A-A6C2-FF8F476ECE15}"/>
              </a:ext>
            </a:extLst>
          </p:cNvPr>
          <p:cNvSpPr/>
          <p:nvPr/>
        </p:nvSpPr>
        <p:spPr bwMode="auto">
          <a:xfrm>
            <a:off x="1770079" y="1658942"/>
            <a:ext cx="264249" cy="240444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AD44CFE-F973-481D-B697-5296E344BFB2}"/>
              </a:ext>
            </a:extLst>
          </p:cNvPr>
          <p:cNvSpPr/>
          <p:nvPr/>
        </p:nvSpPr>
        <p:spPr bwMode="auto">
          <a:xfrm>
            <a:off x="1741856" y="1906779"/>
            <a:ext cx="397875" cy="36822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x</a:t>
            </a:r>
            <a:endParaRPr lang="en-US" dirty="0">
              <a:latin typeface="Arial" pitchFamily="34" charset="0"/>
              <a:cs typeface="Arial" pitchFamily="34" charset="0"/>
            </a:endParaRPr>
          </a:p>
          <a:p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ounded Rectangle 61">
            <a:extLst>
              <a:ext uri="{FF2B5EF4-FFF2-40B4-BE49-F238E27FC236}">
                <a16:creationId xmlns:a16="http://schemas.microsoft.com/office/drawing/2014/main" id="{71F63F55-74E8-4DEB-B852-9640C54052D8}"/>
              </a:ext>
            </a:extLst>
          </p:cNvPr>
          <p:cNvSpPr/>
          <p:nvPr/>
        </p:nvSpPr>
        <p:spPr bwMode="auto">
          <a:xfrm>
            <a:off x="1377656" y="2521885"/>
            <a:ext cx="1299882" cy="385482"/>
          </a:xfrm>
          <a:prstGeom prst="roundRect">
            <a:avLst/>
          </a:prstGeom>
          <a:solidFill>
            <a:srgbClr val="FF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Adversary</a:t>
            </a:r>
          </a:p>
        </p:txBody>
      </p:sp>
      <p:sp>
        <p:nvSpPr>
          <p:cNvPr id="7" name="Down Arrow 62">
            <a:extLst>
              <a:ext uri="{FF2B5EF4-FFF2-40B4-BE49-F238E27FC236}">
                <a16:creationId xmlns:a16="http://schemas.microsoft.com/office/drawing/2014/main" id="{3F69C6A8-D3DC-410C-8759-0241E1DD33E4}"/>
              </a:ext>
            </a:extLst>
          </p:cNvPr>
          <p:cNvSpPr/>
          <p:nvPr/>
        </p:nvSpPr>
        <p:spPr bwMode="auto">
          <a:xfrm>
            <a:off x="1770078" y="2267625"/>
            <a:ext cx="264249" cy="240444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Down Arrow 62">
            <a:extLst>
              <a:ext uri="{FF2B5EF4-FFF2-40B4-BE49-F238E27FC236}">
                <a16:creationId xmlns:a16="http://schemas.microsoft.com/office/drawing/2014/main" id="{69E41280-CEBA-4BE7-ABD3-CDED12735C50}"/>
              </a:ext>
            </a:extLst>
          </p:cNvPr>
          <p:cNvSpPr/>
          <p:nvPr/>
        </p:nvSpPr>
        <p:spPr bwMode="auto">
          <a:xfrm>
            <a:off x="1770078" y="2883361"/>
            <a:ext cx="264249" cy="240444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Arrow: Bent-Up 8">
            <a:extLst>
              <a:ext uri="{FF2B5EF4-FFF2-40B4-BE49-F238E27FC236}">
                <a16:creationId xmlns:a16="http://schemas.microsoft.com/office/drawing/2014/main" id="{7970390E-9948-4E95-82DA-BE842CC712FF}"/>
              </a:ext>
            </a:extLst>
          </p:cNvPr>
          <p:cNvSpPr/>
          <p:nvPr/>
        </p:nvSpPr>
        <p:spPr bwMode="auto">
          <a:xfrm rot="5400000">
            <a:off x="891522" y="2320962"/>
            <a:ext cx="397412" cy="545328"/>
          </a:xfrm>
          <a:prstGeom prst="bentUp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D3AA939-5DA4-DC49-B31A-7BED494F37A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17564" y="5058494"/>
            <a:ext cx="6995478" cy="615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60723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7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3475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86FB0A5-3964-4FD7-86DC-465C5F14DE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TCR and Birthday Paradox?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DE8CF2C2-988E-4B56-9DC3-DA6AD11E9A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963646" y="943006"/>
                <a:ext cx="5587957" cy="3063296"/>
              </a:xfrm>
            </p:spPr>
            <p:txBody>
              <a:bodyPr/>
              <a:lstStyle/>
              <a:p>
                <a:r>
                  <a:rPr lang="en-US" sz="2400" b="1" dirty="0"/>
                  <a:t>First: </a:t>
                </a:r>
                <a:r>
                  <a:rPr lang="en-US" sz="2400" dirty="0"/>
                  <a:t>adversary selects </a:t>
                </a:r>
                <a:r>
                  <a:rPr lang="en-US" sz="2400" b="1" dirty="0"/>
                  <a:t>x</a:t>
                </a:r>
              </a:p>
              <a:p>
                <a:r>
                  <a:rPr lang="en-US" sz="2400" dirty="0"/>
                  <a:t>Probability for NO birthday-collision</a:t>
                </a:r>
                <a:br>
                  <a:rPr lang="en-US" sz="2400" dirty="0"/>
                </a:br>
                <a:r>
                  <a:rPr lang="en-US" sz="2400" b="1" dirty="0"/>
                  <a:t>with x:</a:t>
                </a:r>
              </a:p>
              <a:p>
                <a:pPr lvl="1"/>
                <a:r>
                  <a:rPr lang="en-US" sz="2000" dirty="0"/>
                  <a:t>Two persons:   (364/365)</a:t>
                </a:r>
              </a:p>
              <a:p>
                <a:pPr lvl="1"/>
                <a:r>
                  <a:rPr lang="en-US" sz="2000" dirty="0"/>
                  <a:t>Three persons: (364/365)*(36</a:t>
                </a:r>
                <a:r>
                  <a:rPr lang="en-US" sz="2000" b="1" dirty="0"/>
                  <a:t>4</a:t>
                </a:r>
                <a:r>
                  <a:rPr lang="en-US" sz="2000" dirty="0"/>
                  <a:t>/365)</a:t>
                </a:r>
              </a:p>
              <a:p>
                <a:pPr lvl="1"/>
                <a:r>
                  <a:rPr lang="en-US" sz="2000" dirty="0"/>
                  <a:t>…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000" dirty="0"/>
                  <a:t> persons:         </a:t>
                </a:r>
                <a14:m>
                  <m:oMath xmlns:m="http://schemas.openxmlformats.org/officeDocument/2006/math">
                    <m:nary>
                      <m:naryPr>
                        <m:chr m:val="∏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f>
                          <m:f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364</m:t>
                            </m:r>
                          </m:num>
                          <m:den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365</m:t>
                            </m:r>
                          </m:den>
                        </m:f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</m:e>
                    </m:nary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364</m:t>
                                </m:r>
                              </m:num>
                              <m:den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365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DE8CF2C2-988E-4B56-9DC3-DA6AD11E9A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963646" y="943006"/>
                <a:ext cx="5587957" cy="3063296"/>
              </a:xfrm>
              <a:blipFill>
                <a:blip r:embed="rId2"/>
                <a:stretch>
                  <a:fillRect l="-454" t="-1653" b="-190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F4F1EE-F12D-4BB9-AB05-517AD0EB9B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ABC885-442D-4533-A036-89E169523CA2}" type="slidenum">
              <a:rPr lang="he-IL" altLang="en-US" smtClean="0"/>
              <a:pPr>
                <a:defRPr/>
              </a:pPr>
              <a:t>21</a:t>
            </a:fld>
            <a:endParaRPr lang="en-US" altLang="en-US"/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260CA056-D8BC-486A-9DAA-EF91D4DD38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804022" y="4146857"/>
            <a:ext cx="420856" cy="756888"/>
          </a:xfrm>
          <a:prstGeom prst="rect">
            <a:avLst/>
          </a:prstGeom>
        </p:spPr>
      </p:pic>
      <p:pic>
        <p:nvPicPr>
          <p:cNvPr id="11" name="Picture 10" descr="Shape, circle&#10;&#10;Description automatically generated">
            <a:extLst>
              <a:ext uri="{FF2B5EF4-FFF2-40B4-BE49-F238E27FC236}">
                <a16:creationId xmlns:a16="http://schemas.microsoft.com/office/drawing/2014/main" id="{8CD17F9E-F873-4FBC-9B80-A169131CAA2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2718806" y="4146857"/>
            <a:ext cx="608538" cy="756888"/>
          </a:xfrm>
          <a:prstGeom prst="rect">
            <a:avLst/>
          </a:prstGeom>
        </p:spPr>
      </p:pic>
      <p:pic>
        <p:nvPicPr>
          <p:cNvPr id="14" name="Picture 13" descr="A close up of a mask&#10;&#10;Description automatically generated">
            <a:extLst>
              <a:ext uri="{FF2B5EF4-FFF2-40B4-BE49-F238E27FC236}">
                <a16:creationId xmlns:a16="http://schemas.microsoft.com/office/drawing/2014/main" id="{827BD79D-51F5-479C-86AE-10818C3C1C3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3633941" y="4006301"/>
            <a:ext cx="1329372" cy="1038572"/>
          </a:xfrm>
          <a:prstGeom prst="rect">
            <a:avLst/>
          </a:prstGeom>
        </p:spPr>
      </p:pic>
      <p:pic>
        <p:nvPicPr>
          <p:cNvPr id="17" name="Picture 16" descr="A close up of a logo&#10;&#10;Description automatically generated">
            <a:extLst>
              <a:ext uri="{FF2B5EF4-FFF2-40B4-BE49-F238E27FC236}">
                <a16:creationId xmlns:a16="http://schemas.microsoft.com/office/drawing/2014/main" id="{8009AFC3-9AB4-487C-AE12-610DD4166C8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 flipH="1">
            <a:off x="5329604" y="4091696"/>
            <a:ext cx="551316" cy="810894"/>
          </a:xfrm>
          <a:prstGeom prst="rect">
            <a:avLst/>
          </a:prstGeom>
        </p:spPr>
      </p:pic>
      <p:pic>
        <p:nvPicPr>
          <p:cNvPr id="20" name="Picture 19" descr="Logo&#10;&#10;Description automatically generated">
            <a:extLst>
              <a:ext uri="{FF2B5EF4-FFF2-40B4-BE49-F238E27FC236}">
                <a16:creationId xmlns:a16="http://schemas.microsoft.com/office/drawing/2014/main" id="{3A0C8A49-4D57-4BBD-AE80-53A78DEE59C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6303701" y="4006301"/>
            <a:ext cx="833080" cy="1038573"/>
          </a:xfrm>
          <a:prstGeom prst="rect">
            <a:avLst/>
          </a:prstGeom>
        </p:spPr>
      </p:pic>
      <p:graphicFrame>
        <p:nvGraphicFramePr>
          <p:cNvPr id="23" name="Table 23">
            <a:extLst>
              <a:ext uri="{FF2B5EF4-FFF2-40B4-BE49-F238E27FC236}">
                <a16:creationId xmlns:a16="http://schemas.microsoft.com/office/drawing/2014/main" id="{61A35B1A-3688-4AC1-B0CC-825648B52664}"/>
              </a:ext>
            </a:extLst>
          </p:cNvPr>
          <p:cNvGraphicFramePr>
            <a:graphicFrameLocks noGrp="1"/>
          </p:cNvGraphicFramePr>
          <p:nvPr/>
        </p:nvGraphicFramePr>
        <p:xfrm>
          <a:off x="743919" y="5698331"/>
          <a:ext cx="75879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2325">
                  <a:extLst>
                    <a:ext uri="{9D8B030D-6E8A-4147-A177-3AD203B41FA5}">
                      <a16:colId xmlns:a16="http://schemas.microsoft.com/office/drawing/2014/main" val="837122687"/>
                    </a:ext>
                  </a:extLst>
                </a:gridCol>
                <a:gridCol w="632325">
                  <a:extLst>
                    <a:ext uri="{9D8B030D-6E8A-4147-A177-3AD203B41FA5}">
                      <a16:colId xmlns:a16="http://schemas.microsoft.com/office/drawing/2014/main" val="3762300944"/>
                    </a:ext>
                  </a:extLst>
                </a:gridCol>
                <a:gridCol w="632325">
                  <a:extLst>
                    <a:ext uri="{9D8B030D-6E8A-4147-A177-3AD203B41FA5}">
                      <a16:colId xmlns:a16="http://schemas.microsoft.com/office/drawing/2014/main" val="1031294041"/>
                    </a:ext>
                  </a:extLst>
                </a:gridCol>
                <a:gridCol w="632325">
                  <a:extLst>
                    <a:ext uri="{9D8B030D-6E8A-4147-A177-3AD203B41FA5}">
                      <a16:colId xmlns:a16="http://schemas.microsoft.com/office/drawing/2014/main" val="2292879144"/>
                    </a:ext>
                  </a:extLst>
                </a:gridCol>
                <a:gridCol w="632325">
                  <a:extLst>
                    <a:ext uri="{9D8B030D-6E8A-4147-A177-3AD203B41FA5}">
                      <a16:colId xmlns:a16="http://schemas.microsoft.com/office/drawing/2014/main" val="650164718"/>
                    </a:ext>
                  </a:extLst>
                </a:gridCol>
                <a:gridCol w="632325">
                  <a:extLst>
                    <a:ext uri="{9D8B030D-6E8A-4147-A177-3AD203B41FA5}">
                      <a16:colId xmlns:a16="http://schemas.microsoft.com/office/drawing/2014/main" val="537050525"/>
                    </a:ext>
                  </a:extLst>
                </a:gridCol>
                <a:gridCol w="632325">
                  <a:extLst>
                    <a:ext uri="{9D8B030D-6E8A-4147-A177-3AD203B41FA5}">
                      <a16:colId xmlns:a16="http://schemas.microsoft.com/office/drawing/2014/main" val="172741661"/>
                    </a:ext>
                  </a:extLst>
                </a:gridCol>
                <a:gridCol w="632325">
                  <a:extLst>
                    <a:ext uri="{9D8B030D-6E8A-4147-A177-3AD203B41FA5}">
                      <a16:colId xmlns:a16="http://schemas.microsoft.com/office/drawing/2014/main" val="3126338310"/>
                    </a:ext>
                  </a:extLst>
                </a:gridCol>
                <a:gridCol w="632325">
                  <a:extLst>
                    <a:ext uri="{9D8B030D-6E8A-4147-A177-3AD203B41FA5}">
                      <a16:colId xmlns:a16="http://schemas.microsoft.com/office/drawing/2014/main" val="174616808"/>
                    </a:ext>
                  </a:extLst>
                </a:gridCol>
                <a:gridCol w="632325">
                  <a:extLst>
                    <a:ext uri="{9D8B030D-6E8A-4147-A177-3AD203B41FA5}">
                      <a16:colId xmlns:a16="http://schemas.microsoft.com/office/drawing/2014/main" val="35195097"/>
                    </a:ext>
                  </a:extLst>
                </a:gridCol>
                <a:gridCol w="632325">
                  <a:extLst>
                    <a:ext uri="{9D8B030D-6E8A-4147-A177-3AD203B41FA5}">
                      <a16:colId xmlns:a16="http://schemas.microsoft.com/office/drawing/2014/main" val="2424169243"/>
                    </a:ext>
                  </a:extLst>
                </a:gridCol>
                <a:gridCol w="632325">
                  <a:extLst>
                    <a:ext uri="{9D8B030D-6E8A-4147-A177-3AD203B41FA5}">
                      <a16:colId xmlns:a16="http://schemas.microsoft.com/office/drawing/2014/main" val="49978724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Jan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Feb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Apr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Jun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Jul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Aug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9136955"/>
                  </a:ext>
                </a:extLst>
              </a:tr>
            </a:tbl>
          </a:graphicData>
        </a:graphic>
      </p:graphicFrame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0B4EDC9-D85D-49FF-B668-143E64EA4457}"/>
              </a:ext>
            </a:extLst>
          </p:cNvPr>
          <p:cNvCxnSpPr>
            <a:stCxn id="8" idx="2"/>
          </p:cNvCxnSpPr>
          <p:nvPr/>
        </p:nvCxnSpPr>
        <p:spPr bwMode="auto">
          <a:xfrm flipH="1">
            <a:off x="1639116" y="4903745"/>
            <a:ext cx="375334" cy="81448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96F3315-1AE4-4FB5-85D5-C6BF059EBD17}"/>
              </a:ext>
            </a:extLst>
          </p:cNvPr>
          <p:cNvCxnSpPr/>
          <p:nvPr/>
        </p:nvCxnSpPr>
        <p:spPr bwMode="auto">
          <a:xfrm>
            <a:off x="3010313" y="4958486"/>
            <a:ext cx="2327867" cy="74017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7AB995A2-1329-4841-BBF1-EAD298960619}"/>
              </a:ext>
            </a:extLst>
          </p:cNvPr>
          <p:cNvCxnSpPr>
            <a:stCxn id="14" idx="2"/>
          </p:cNvCxnSpPr>
          <p:nvPr/>
        </p:nvCxnSpPr>
        <p:spPr bwMode="auto">
          <a:xfrm flipH="1">
            <a:off x="3103963" y="5044873"/>
            <a:ext cx="1194664" cy="61576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BC768BD3-9435-4E2B-8A9B-6EC66D9A7AB4}"/>
              </a:ext>
            </a:extLst>
          </p:cNvPr>
          <p:cNvCxnSpPr>
            <a:stCxn id="20" idx="2"/>
          </p:cNvCxnSpPr>
          <p:nvPr/>
        </p:nvCxnSpPr>
        <p:spPr bwMode="auto">
          <a:xfrm flipH="1">
            <a:off x="5319859" y="5044874"/>
            <a:ext cx="1400382" cy="67335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14B1D93A-89F3-47C2-BA0F-6714BA26050B}"/>
              </a:ext>
            </a:extLst>
          </p:cNvPr>
          <p:cNvCxnSpPr>
            <a:stCxn id="17" idx="2"/>
          </p:cNvCxnSpPr>
          <p:nvPr/>
        </p:nvCxnSpPr>
        <p:spPr bwMode="auto">
          <a:xfrm>
            <a:off x="5605262" y="4902590"/>
            <a:ext cx="1138521" cy="77720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" name="Rounded Rectangle 61">
            <a:extLst>
              <a:ext uri="{FF2B5EF4-FFF2-40B4-BE49-F238E27FC236}">
                <a16:creationId xmlns:a16="http://schemas.microsoft.com/office/drawing/2014/main" id="{849865C2-4665-4222-B5F1-52F14BE3DEA3}"/>
              </a:ext>
            </a:extLst>
          </p:cNvPr>
          <p:cNvSpPr/>
          <p:nvPr/>
        </p:nvSpPr>
        <p:spPr bwMode="auto">
          <a:xfrm>
            <a:off x="1315217" y="1236822"/>
            <a:ext cx="1299882" cy="385482"/>
          </a:xfrm>
          <a:prstGeom prst="roundRect">
            <a:avLst/>
          </a:prstGeom>
          <a:solidFill>
            <a:srgbClr val="FF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Adversary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B3994AA-A60F-4F7C-B25E-1BA71388D0B2}"/>
                  </a:ext>
                </a:extLst>
              </p:cNvPr>
              <p:cNvSpPr/>
              <p:nvPr/>
            </p:nvSpPr>
            <p:spPr bwMode="auto">
              <a:xfrm>
                <a:off x="631954" y="3094854"/>
                <a:ext cx="2140130" cy="650566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r>
                  <a:rPr kumimoji="0" lang="en-US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Collision: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b="0" i="1" kern="0" dirty="0" smtClean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pPr>
                      <m:e>
                        <m:r>
                          <a:rPr lang="en-US" altLang="en-US" b="0" i="1" kern="0" dirty="0" smtClean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en-US" b="0" i="1" kern="0" dirty="0" smtClean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dirty="0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en-US" dirty="0" err="1">
                    <a:latin typeface="Arial" pitchFamily="34" charset="0"/>
                    <a:cs typeface="Arial" pitchFamily="34" charset="0"/>
                  </a:rPr>
                  <a:t>s.t.</a:t>
                </a:r>
                <a:r>
                  <a:rPr lang="en-US" dirty="0">
                    <a:latin typeface="Arial" pitchFamily="34" charset="0"/>
                    <a:cs typeface="Arial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h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  <m:t>𝑥</m:t>
                        </m:r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  <a:cs typeface="Arial" pitchFamily="34" charset="0"/>
                      </a:rPr>
                      <m:t>=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  <m:t>h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  <m:t>𝑘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  <a:cs typeface="Arial" pitchFamily="34" charset="0"/>
                      </a:rPr>
                      <m:t>(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  <m:t>𝑥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  <m:t>′</m:t>
                        </m:r>
                      </m:sup>
                    </m:sSup>
                    <m:r>
                      <a:rPr lang="en-US" i="1" dirty="0">
                        <a:latin typeface="Cambria Math" panose="02040503050406030204" pitchFamily="18" charset="0"/>
                        <a:cs typeface="Arial" pitchFamily="34" charset="0"/>
                      </a:rPr>
                      <m:t>)</m:t>
                    </m:r>
                  </m:oMath>
                </a14:m>
                <a:endParaRPr lang="en-US" dirty="0">
                  <a:latin typeface="Arial" pitchFamily="34" charset="0"/>
                  <a:cs typeface="Arial" pitchFamily="34" charset="0"/>
                </a:endParaRPr>
              </a:p>
              <a:p>
                <a:r>
                  <a:rPr lang="en-US" dirty="0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kumimoji="0" lang="en-US" sz="1800" b="0" i="0" u="none" strike="noStrike" cap="none" normalizeH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 </a:t>
                </a:r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B3994AA-A60F-4F7C-B25E-1BA71388D0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31954" y="3094854"/>
                <a:ext cx="2140130" cy="650566"/>
              </a:xfrm>
              <a:prstGeom prst="rect">
                <a:avLst/>
              </a:prstGeom>
              <a:blipFill>
                <a:blip r:embed="rId13"/>
                <a:stretch>
                  <a:fillRect l="-2266" t="-4630" b="-6481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Down Arrow 64">
            <a:extLst>
              <a:ext uri="{FF2B5EF4-FFF2-40B4-BE49-F238E27FC236}">
                <a16:creationId xmlns:a16="http://schemas.microsoft.com/office/drawing/2014/main" id="{1589436F-8B13-4F03-AA65-B61454EA5320}"/>
              </a:ext>
            </a:extLst>
          </p:cNvPr>
          <p:cNvSpPr/>
          <p:nvPr/>
        </p:nvSpPr>
        <p:spPr bwMode="auto">
          <a:xfrm rot="16200000">
            <a:off x="1000691" y="1225458"/>
            <a:ext cx="221100" cy="453159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3E9744BB-978A-4080-9A9A-6464726A70FB}"/>
                  </a:ext>
                </a:extLst>
              </p:cNvPr>
              <p:cNvSpPr/>
              <p:nvPr/>
            </p:nvSpPr>
            <p:spPr bwMode="auto">
              <a:xfrm>
                <a:off x="349101" y="1877535"/>
                <a:ext cx="1161356" cy="44020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𝑘</m:t>
                      </m:r>
                      <m:groupChr>
                        <m:groupChrPr>
                          <m:chr m:val="←"/>
                          <m:vertJc m:val="bot"/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$</m:t>
                          </m:r>
                        </m:e>
                      </m:groupCh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0,1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dirty="0">
                  <a:latin typeface="Arial" pitchFamily="34" charset="0"/>
                  <a:cs typeface="Arial" pitchFamily="34" charset="0"/>
                </a:endParaRPr>
              </a:p>
              <a:p>
                <a:r>
                  <a:rPr lang="en-US" dirty="0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kumimoji="0" lang="en-US" sz="1800" b="0" i="0" u="none" strike="noStrike" cap="none" normalizeH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 </a:t>
                </a:r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3E9744BB-978A-4080-9A9A-6464726A70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49101" y="1877535"/>
                <a:ext cx="1161356" cy="44020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ADF493C-2797-4FD9-ADB9-55D74EA3D2E9}"/>
                  </a:ext>
                </a:extLst>
              </p:cNvPr>
              <p:cNvSpPr txBox="1"/>
              <p:nvPr/>
            </p:nvSpPr>
            <p:spPr>
              <a:xfrm>
                <a:off x="386189" y="1253265"/>
                <a:ext cx="498470" cy="36933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1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ADF493C-2797-4FD9-ADB9-55D74EA3D2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189" y="1253265"/>
                <a:ext cx="498470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Down Arrow 62">
            <a:extLst>
              <a:ext uri="{FF2B5EF4-FFF2-40B4-BE49-F238E27FC236}">
                <a16:creationId xmlns:a16="http://schemas.microsoft.com/office/drawing/2014/main" id="{4C2DAC70-7677-4F56-A9BA-6E62A22D6BF3}"/>
              </a:ext>
            </a:extLst>
          </p:cNvPr>
          <p:cNvSpPr/>
          <p:nvPr/>
        </p:nvSpPr>
        <p:spPr bwMode="auto">
          <a:xfrm>
            <a:off x="1730242" y="1629698"/>
            <a:ext cx="264249" cy="240444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744BF8F-3003-4138-B008-F5186A6DAF12}"/>
              </a:ext>
            </a:extLst>
          </p:cNvPr>
          <p:cNvSpPr/>
          <p:nvPr/>
        </p:nvSpPr>
        <p:spPr bwMode="auto">
          <a:xfrm>
            <a:off x="1702019" y="1877535"/>
            <a:ext cx="397875" cy="36822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x</a:t>
            </a:r>
            <a:endParaRPr lang="en-US" dirty="0">
              <a:latin typeface="Arial" pitchFamily="34" charset="0"/>
              <a:cs typeface="Arial" pitchFamily="34" charset="0"/>
            </a:endParaRPr>
          </a:p>
          <a:p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6" name="Rounded Rectangle 61">
            <a:extLst>
              <a:ext uri="{FF2B5EF4-FFF2-40B4-BE49-F238E27FC236}">
                <a16:creationId xmlns:a16="http://schemas.microsoft.com/office/drawing/2014/main" id="{DDE59BBD-BD9F-409A-9527-8CBBE6917F00}"/>
              </a:ext>
            </a:extLst>
          </p:cNvPr>
          <p:cNvSpPr/>
          <p:nvPr/>
        </p:nvSpPr>
        <p:spPr bwMode="auto">
          <a:xfrm>
            <a:off x="1337819" y="2492641"/>
            <a:ext cx="1299882" cy="385482"/>
          </a:xfrm>
          <a:prstGeom prst="roundRect">
            <a:avLst/>
          </a:prstGeom>
          <a:solidFill>
            <a:srgbClr val="FF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Adversary</a:t>
            </a:r>
          </a:p>
        </p:txBody>
      </p:sp>
      <p:sp>
        <p:nvSpPr>
          <p:cNvPr id="19" name="Down Arrow 62">
            <a:extLst>
              <a:ext uri="{FF2B5EF4-FFF2-40B4-BE49-F238E27FC236}">
                <a16:creationId xmlns:a16="http://schemas.microsoft.com/office/drawing/2014/main" id="{0D37FD38-0350-4345-8135-A06BE8169C57}"/>
              </a:ext>
            </a:extLst>
          </p:cNvPr>
          <p:cNvSpPr/>
          <p:nvPr/>
        </p:nvSpPr>
        <p:spPr bwMode="auto">
          <a:xfrm>
            <a:off x="1730241" y="2238381"/>
            <a:ext cx="264249" cy="240444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1" name="Down Arrow 62">
            <a:extLst>
              <a:ext uri="{FF2B5EF4-FFF2-40B4-BE49-F238E27FC236}">
                <a16:creationId xmlns:a16="http://schemas.microsoft.com/office/drawing/2014/main" id="{8DED66EA-4F12-4EBE-96E4-57A3E84C974D}"/>
              </a:ext>
            </a:extLst>
          </p:cNvPr>
          <p:cNvSpPr/>
          <p:nvPr/>
        </p:nvSpPr>
        <p:spPr bwMode="auto">
          <a:xfrm>
            <a:off x="1730241" y="2854117"/>
            <a:ext cx="264249" cy="240444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5" name="Arrow: Bent-Up 34">
            <a:extLst>
              <a:ext uri="{FF2B5EF4-FFF2-40B4-BE49-F238E27FC236}">
                <a16:creationId xmlns:a16="http://schemas.microsoft.com/office/drawing/2014/main" id="{DF38B16B-F06B-4B8D-9892-AE639844D68E}"/>
              </a:ext>
            </a:extLst>
          </p:cNvPr>
          <p:cNvSpPr/>
          <p:nvPr/>
        </p:nvSpPr>
        <p:spPr bwMode="auto">
          <a:xfrm rot="5400000">
            <a:off x="851685" y="2291718"/>
            <a:ext cx="397412" cy="545328"/>
          </a:xfrm>
          <a:prstGeom prst="bentUp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42" name="Picture 41" descr="Icon&#10;&#10;Description automatically generated">
            <a:extLst>
              <a:ext uri="{FF2B5EF4-FFF2-40B4-BE49-F238E27FC236}">
                <a16:creationId xmlns:a16="http://schemas.microsoft.com/office/drawing/2014/main" id="{21F99D7A-7F7D-4018-A578-9BD70EA821E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7"/>
              </a:ext>
            </a:extLst>
          </a:blip>
          <a:stretch>
            <a:fillRect/>
          </a:stretch>
        </p:blipFill>
        <p:spPr>
          <a:xfrm flipH="1">
            <a:off x="1504724" y="5520931"/>
            <a:ext cx="394589" cy="394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440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A8A1F-654C-43F6-A001-8AF914384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(mostly) focus on keyless hash…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E415AD-3722-42EC-9889-03240C6A35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Although there are no CRHFs</a:t>
            </a:r>
          </a:p>
          <a:p>
            <a:r>
              <a:rPr lang="en-US" dirty="0"/>
              <a:t>And theory papers focus on keyed hash</a:t>
            </a:r>
          </a:p>
          <a:p>
            <a:r>
              <a:rPr lang="en-US" dirty="0"/>
              <a:t>But… </a:t>
            </a:r>
          </a:p>
          <a:p>
            <a:pPr lvl="1"/>
            <a:r>
              <a:rPr lang="en-US" dirty="0"/>
              <a:t>It’s a bit less complicated and easier to work with.</a:t>
            </a:r>
          </a:p>
          <a:p>
            <a:pPr lvl="1"/>
            <a:r>
              <a:rPr lang="en-US" dirty="0"/>
              <a:t>No need to consider both ACR and TCR</a:t>
            </a:r>
          </a:p>
          <a:p>
            <a:pPr lvl="2"/>
            <a:r>
              <a:rPr lang="en-US" dirty="0"/>
              <a:t>Why? </a:t>
            </a:r>
          </a:p>
          <a:p>
            <a:pPr lvl="1"/>
            <a:r>
              <a:rPr lang="en-US" dirty="0"/>
              <a:t>Modifying to ACR is quite trivial</a:t>
            </a:r>
          </a:p>
          <a:p>
            <a:pPr lvl="2"/>
            <a:r>
              <a:rPr lang="en-US" dirty="0"/>
              <a:t>Just make it keyed!</a:t>
            </a:r>
          </a:p>
          <a:p>
            <a:pPr lvl="1"/>
            <a:r>
              <a:rPr lang="en-US" dirty="0"/>
              <a:t>Usually used in practice: libraries, standards, …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B1E6BC-258B-4100-A150-E8BF285C42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22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505542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52E5F64-B1B2-438C-9F8A-0A4F709515A3}" type="slidenum">
              <a:rPr lang="he-IL" altLang="en-US"/>
              <a:pPr>
                <a:defRPr/>
              </a:pPr>
              <a:t>23</a:t>
            </a:fld>
            <a:endParaRPr lang="en-US" altLang="en-US"/>
          </a:p>
        </p:txBody>
      </p:sp>
      <p:sp>
        <p:nvSpPr>
          <p:cNvPr id="59398" name="Rectangle 3"/>
          <p:cNvSpPr>
            <a:spLocks noGrp="1" noChangeArrowheads="1"/>
          </p:cNvSpPr>
          <p:nvPr>
            <p:ph type="title"/>
          </p:nvPr>
        </p:nvSpPr>
        <p:spPr>
          <a:xfrm>
            <a:off x="381000" y="304800"/>
            <a:ext cx="8547100" cy="740845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/>
          <a:p>
            <a:pPr defTabSz="449263" eaLnBrk="1" hangingPunct="1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en-US" dirty="0"/>
              <a:t>2</a:t>
            </a:r>
            <a:r>
              <a:rPr lang="en-GB" altLang="en-US" baseline="30000" dirty="0"/>
              <a:t>nd</a:t>
            </a:r>
            <a:r>
              <a:rPr lang="en-GB" altLang="en-US" dirty="0"/>
              <a:t>-Preimage-Resistant Hash (SPR)</a:t>
            </a:r>
          </a:p>
        </p:txBody>
      </p:sp>
      <p:sp>
        <p:nvSpPr>
          <p:cNvPr id="59399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336550" y="992621"/>
            <a:ext cx="8591550" cy="2864503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/>
          <a:p>
            <a:pPr marL="341313" indent="-341313" defTabSz="449263" eaLnBrk="1" hangingPunct="1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dirty="0"/>
              <a:t>Hard to find collision with a </a:t>
            </a:r>
            <a:r>
              <a:rPr lang="en-GB" altLang="en-US" u="sng" dirty="0"/>
              <a:t>specific random </a:t>
            </a:r>
            <a:r>
              <a:rPr lang="en-GB" altLang="en-US" i="1" u="sng" dirty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GB" altLang="en-US" dirty="0"/>
              <a:t>. </a:t>
            </a:r>
            <a:br>
              <a:rPr lang="en-GB" altLang="en-US" dirty="0"/>
            </a:br>
            <a:br>
              <a:rPr lang="en-GB" altLang="en-US" dirty="0"/>
            </a:br>
            <a:br>
              <a:rPr lang="en-GB" altLang="en-US" dirty="0"/>
            </a:br>
            <a:br>
              <a:rPr lang="en-GB" altLang="en-US" dirty="0"/>
            </a:br>
            <a:br>
              <a:rPr lang="en-GB" altLang="en-US" dirty="0"/>
            </a:br>
            <a:endParaRPr lang="en-GB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Oval 7"/>
              <p:cNvSpPr/>
              <p:nvPr/>
            </p:nvSpPr>
            <p:spPr bwMode="auto">
              <a:xfrm>
                <a:off x="2534217" y="2015854"/>
                <a:ext cx="2285679" cy="1530960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Domain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sz="1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kumimoji="0" lang="en-US" sz="18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dPr>
                          <m:e>
                            <m:r>
                              <a:rPr kumimoji="0" lang="en-US" sz="18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kumimoji="0" lang="en-US" sz="1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Arial" pitchFamily="34" charset="0"/>
                          </a:rPr>
                          <m:t>∗</m:t>
                        </m:r>
                      </m:sup>
                    </m:sSup>
                  </m:oMath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8" name="Oval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34217" y="2015854"/>
                <a:ext cx="2285679" cy="153096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/>
              <p:cNvSpPr/>
              <p:nvPr/>
            </p:nvSpPr>
            <p:spPr bwMode="auto">
              <a:xfrm>
                <a:off x="6510340" y="2184821"/>
                <a:ext cx="2176460" cy="1173731"/>
              </a:xfrm>
              <a:prstGeom prst="ellips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r>
                  <a: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Range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𝑛</m:t>
                        </m:r>
                      </m:sup>
                    </m:sSup>
                  </m:oMath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9" name="Oval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510340" y="2184821"/>
                <a:ext cx="2176460" cy="1173731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3552292" y="2528093"/>
                <a:ext cx="53309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∘</m:t>
                      </m:r>
                    </m:oMath>
                  </m:oMathPara>
                </a14:m>
                <a:endParaRPr lang="en-US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2292" y="2528093"/>
                <a:ext cx="533095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3499970" y="2989220"/>
                <a:ext cx="58541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′∘</m:t>
                      </m:r>
                    </m:oMath>
                  </m:oMathPara>
                </a14:m>
                <a:endParaRPr lang="en-US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9970" y="2989220"/>
                <a:ext cx="585417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6774036" y="2878342"/>
                <a:ext cx="152080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∘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  <a:cs typeface="Arial" pitchFamily="34" charset="0"/>
                        </a:rPr>
                        <m:t>h</m:t>
                      </m:r>
                      <m:d>
                        <m:dPr>
                          <m:ctrlP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</m:e>
                      </m:d>
                      <m:r>
                        <a:rPr lang="en-US" sz="1600" i="1" dirty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  <a:cs typeface="Arial" pitchFamily="34" charset="0"/>
                        </a:rPr>
                        <m:t>h</m:t>
                      </m:r>
                      <m:r>
                        <a:rPr lang="en-US" sz="1600" i="1" dirty="0">
                          <a:latin typeface="Cambria Math" panose="02040503050406030204" pitchFamily="18" charset="0"/>
                          <a:cs typeface="Arial" pitchFamily="34" charset="0"/>
                        </a:rPr>
                        <m:t>(</m:t>
                      </m:r>
                      <m:sSup>
                        <m:sSupPr>
                          <m:ctrlP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</m:e>
                        <m:sup>
                          <m: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′</m:t>
                          </m:r>
                        </m:sup>
                      </m:sSup>
                      <m:r>
                        <a:rPr lang="en-US" sz="1600" i="1" dirty="0">
                          <a:latin typeface="Cambria Math" panose="02040503050406030204" pitchFamily="18" charset="0"/>
                          <a:cs typeface="Arial" pitchFamily="34" charset="0"/>
                        </a:rPr>
                        <m:t>)</m:t>
                      </m:r>
                    </m:oMath>
                  </m:oMathPara>
                </a14:m>
                <a:endParaRPr lang="en-US" sz="160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4036" y="2878342"/>
                <a:ext cx="1520801" cy="338554"/>
              </a:xfrm>
              <a:prstGeom prst="rect">
                <a:avLst/>
              </a:prstGeom>
              <a:blipFill>
                <a:blip r:embed="rId8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/>
          <p:cNvCxnSpPr/>
          <p:nvPr/>
        </p:nvCxnSpPr>
        <p:spPr bwMode="auto">
          <a:xfrm>
            <a:off x="3948676" y="2728909"/>
            <a:ext cx="2967318" cy="33169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Straight Arrow Connector 13"/>
          <p:cNvCxnSpPr/>
          <p:nvPr/>
        </p:nvCxnSpPr>
        <p:spPr bwMode="auto">
          <a:xfrm flipV="1">
            <a:off x="3948676" y="3060604"/>
            <a:ext cx="2967318" cy="11477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4723592" y="2035085"/>
                <a:ext cx="20489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/>
                  <a:t>Hash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</m:e>
                    </m:d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3592" y="2035085"/>
                <a:ext cx="2048959" cy="369332"/>
              </a:xfrm>
              <a:prstGeom prst="rect">
                <a:avLst/>
              </a:prstGeom>
              <a:blipFill>
                <a:blip r:embed="rId9"/>
                <a:stretch>
                  <a:fillRect l="-2679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ounded Rectangle 15"/>
          <p:cNvSpPr/>
          <p:nvPr/>
        </p:nvSpPr>
        <p:spPr bwMode="auto">
          <a:xfrm>
            <a:off x="986319" y="2597816"/>
            <a:ext cx="1299882" cy="385482"/>
          </a:xfrm>
          <a:prstGeom prst="roundRect">
            <a:avLst/>
          </a:prstGeom>
          <a:solidFill>
            <a:srgbClr val="FF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Adversary</a:t>
            </a:r>
          </a:p>
        </p:txBody>
      </p:sp>
      <p:sp>
        <p:nvSpPr>
          <p:cNvPr id="17" name="Down Arrow 16"/>
          <p:cNvSpPr/>
          <p:nvPr/>
        </p:nvSpPr>
        <p:spPr bwMode="auto">
          <a:xfrm>
            <a:off x="1461449" y="3024950"/>
            <a:ext cx="349624" cy="141164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 bwMode="auto">
              <a:xfrm>
                <a:off x="768131" y="3207767"/>
                <a:ext cx="1736259" cy="339046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lvl="1"/>
                <a14:m>
                  <m:oMath xmlns:m="http://schemas.openxmlformats.org/officeDocument/2006/math">
                    <m:r>
                      <a:rPr lang="en-GB" altLang="en-US" sz="2400" i="1" kern="0" dirty="0" smtClean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𝑥</m:t>
                    </m:r>
                    <m:r>
                      <a:rPr lang="en-GB" altLang="en-US" sz="2400" i="1" kern="0" dirty="0" smtClean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’</m:t>
                    </m:r>
                  </m:oMath>
                </a14:m>
                <a:r>
                  <a:rPr lang="en-GB" altLang="en-US" sz="2400" i="1" kern="0">
                    <a:solidFill>
                      <a:srgbClr val="006633"/>
                    </a:solidFill>
                    <a:latin typeface="Times New Roman" pitchFamily="18" charset="0"/>
                    <a:cs typeface="Times New Roman" pitchFamily="18" charset="0"/>
                  </a:rPr>
                  <a:t> </a:t>
                </a:r>
                <a:r>
                  <a:rPr lang="en-GB" altLang="en-US" sz="2000" kern="0" err="1"/>
                  <a:t>s.t.</a:t>
                </a:r>
                <a:r>
                  <a:rPr lang="en-GB" altLang="en-US" sz="2000" kern="0"/>
                  <a:t> </a:t>
                </a:r>
                <a14:m>
                  <m:oMath xmlns:m="http://schemas.openxmlformats.org/officeDocument/2006/math">
                    <m:r>
                      <a:rPr lang="en-GB" altLang="en-US" sz="2000" i="1" kern="0" dirty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𝑥</m:t>
                    </m:r>
                    <m:r>
                      <a:rPr lang="en-US" altLang="en-US" sz="2000" b="0" i="1" kern="0" dirty="0" smtClean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′</m:t>
                    </m:r>
                    <m:r>
                      <a:rPr lang="en-GB" altLang="en-US" sz="2000" i="1" kern="0" dirty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≠</m:t>
                    </m:r>
                    <m:r>
                      <a:rPr lang="en-GB" altLang="en-US" sz="2000" i="1" kern="0" dirty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𝑥</m:t>
                    </m:r>
                  </m:oMath>
                </a14:m>
                <a:endParaRPr lang="en-GB" altLang="en-US" sz="2000" kern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68131" y="3207767"/>
                <a:ext cx="1736259" cy="339046"/>
              </a:xfrm>
              <a:prstGeom prst="rect">
                <a:avLst/>
              </a:prstGeom>
              <a:blipFill>
                <a:blip r:embed="rId10"/>
                <a:stretch>
                  <a:fillRect l="-697" t="-10345" b="-43103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 bwMode="auto">
              <a:xfrm>
                <a:off x="955142" y="1958295"/>
                <a:ext cx="1331059" cy="44612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altLang="en-US" sz="2000" i="1" kern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𝑥</m:t>
                      </m:r>
                      <m:groupChr>
                        <m:groupChrPr>
                          <m:chr m:val="←"/>
                          <m:vertJc m:val="bot"/>
                          <m:ctrlPr>
                            <a:rPr lang="en-GB" altLang="en-US" sz="2000" i="1" kern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altLang="en-US" sz="2000" b="0" i="1" kern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$</m:t>
                          </m:r>
                        </m:e>
                      </m:groupChr>
                      <m:sSup>
                        <m:sSupPr>
                          <m:ctrlPr>
                            <a:rPr lang="en-GB" altLang="en-US" sz="2000" i="1" kern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GB" altLang="en-US" sz="2000" i="1" kern="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en-US" sz="2000" b="0" i="1" kern="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0,1</m:t>
                              </m:r>
                            </m:e>
                          </m:d>
                        </m:e>
                        <m:sup>
                          <m:r>
                            <a:rPr lang="en-US" altLang="en-US" sz="2000" b="0" i="1" kern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𝑙</m:t>
                          </m:r>
                        </m:sup>
                      </m:sSup>
                    </m:oMath>
                  </m:oMathPara>
                </a14:m>
                <a:endParaRPr lang="en-GB" altLang="en-US" sz="2400" kern="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55142" y="1958295"/>
                <a:ext cx="1331059" cy="44612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Down Arrow 19"/>
          <p:cNvSpPr/>
          <p:nvPr/>
        </p:nvSpPr>
        <p:spPr bwMode="auto">
          <a:xfrm>
            <a:off x="1461449" y="2415334"/>
            <a:ext cx="349624" cy="141164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938281" y="3002592"/>
            <a:ext cx="8226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Second </a:t>
            </a:r>
            <a:br>
              <a:rPr lang="en-US" sz="1200"/>
            </a:br>
            <a:r>
              <a:rPr lang="en-US" sz="1200"/>
              <a:t>preimage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559447" y="2597816"/>
            <a:ext cx="11657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First preimage</a:t>
            </a:r>
          </a:p>
        </p:txBody>
      </p:sp>
      <p:sp>
        <p:nvSpPr>
          <p:cNvPr id="2" name="Rounded Rectangle 1"/>
          <p:cNvSpPr/>
          <p:nvPr/>
        </p:nvSpPr>
        <p:spPr bwMode="auto">
          <a:xfrm>
            <a:off x="483079" y="5126331"/>
            <a:ext cx="8203721" cy="1000095"/>
          </a:xfrm>
          <a:prstGeom prst="roundRect">
            <a:avLst/>
          </a:prstGeom>
          <a:solidFill>
            <a:srgbClr val="FFFFCC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latin typeface="Arial" pitchFamily="34" charset="0"/>
                <a:cs typeface="Arial" pitchFamily="34" charset="0"/>
              </a:rPr>
              <a:t>Use with care! 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latin typeface="Arial" pitchFamily="34" charset="0"/>
                <a:cs typeface="Arial" pitchFamily="34" charset="0"/>
              </a:rPr>
              <a:t>(think carefully about the security you want to achieve and see if SPR suffices)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C1504861-FA4F-CF4D-ADF4-4FF3CA52806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02421" y="4060375"/>
            <a:ext cx="7339158" cy="757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123635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CRHF/SPR vs. Applications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938" y="911549"/>
            <a:ext cx="8229600" cy="3539191"/>
          </a:xfrm>
        </p:spPr>
        <p:txBody>
          <a:bodyPr/>
          <a:lstStyle/>
          <a:p>
            <a:r>
              <a:rPr lang="en-US" sz="2800" dirty="0"/>
              <a:t>CRHF secure for signing, SW-distribution</a:t>
            </a:r>
          </a:p>
          <a:p>
            <a:r>
              <a:rPr lang="en-US" sz="2800" dirty="0"/>
              <a:t>How about SPR hash (weak-CRHF)? </a:t>
            </a:r>
          </a:p>
          <a:p>
            <a:pPr lvl="1"/>
            <a:r>
              <a:rPr lang="en-US" sz="2400" dirty="0"/>
              <a:t>SW-distribution? </a:t>
            </a:r>
            <a:r>
              <a:rPr lang="en-US" sz="2400" b="1" i="1" dirty="0">
                <a:solidFill>
                  <a:schemeClr val="accent6"/>
                </a:solidFill>
              </a:rPr>
              <a:t>YES</a:t>
            </a:r>
          </a:p>
          <a:p>
            <a:pPr lvl="1"/>
            <a:r>
              <a:rPr lang="en-US" sz="2400" dirty="0"/>
              <a:t>Hash-then-sign? </a:t>
            </a:r>
            <a:r>
              <a:rPr lang="en-US" sz="2400" b="1" i="1" dirty="0">
                <a:solidFill>
                  <a:srgbClr val="FF0000"/>
                </a:solidFill>
              </a:rPr>
              <a:t>NO</a:t>
            </a:r>
          </a:p>
          <a:p>
            <a:r>
              <a:rPr lang="en-US" sz="2800" dirty="0"/>
              <a:t>Why? </a:t>
            </a:r>
          </a:p>
          <a:p>
            <a:pPr lvl="1"/>
            <a:r>
              <a:rPr lang="en-US" sz="2400" dirty="0"/>
              <a:t>Attacker can’t impact SW to be distributed</a:t>
            </a:r>
          </a:p>
          <a:p>
            <a:pPr lvl="1"/>
            <a:r>
              <a:rPr lang="en-US" sz="2400" dirty="0"/>
              <a:t>But… attacker may be able to impact signed msg!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24</a:t>
            </a:fld>
            <a:endParaRPr lang="en-US" altLang="en-US"/>
          </a:p>
        </p:txBody>
      </p:sp>
      <p:sp>
        <p:nvSpPr>
          <p:cNvPr id="29" name="Line 12"/>
          <p:cNvSpPr>
            <a:spLocks noChangeShapeType="1"/>
          </p:cNvSpPr>
          <p:nvPr/>
        </p:nvSpPr>
        <p:spPr bwMode="auto">
          <a:xfrm>
            <a:off x="1610682" y="5832020"/>
            <a:ext cx="5076989" cy="4071"/>
          </a:xfrm>
          <a:prstGeom prst="line">
            <a:avLst/>
          </a:prstGeom>
          <a:noFill/>
          <a:ln w="381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pic>
        <p:nvPicPr>
          <p:cNvPr id="30" name="Picture 2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094" y="4839504"/>
            <a:ext cx="763588" cy="1163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1" name="Picture 30" descr="Connecting the dots (I): snake eyes | tales of wander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956" r="81176"/>
          <a:stretch/>
        </p:blipFill>
        <p:spPr>
          <a:xfrm flipH="1">
            <a:off x="6687671" y="4888506"/>
            <a:ext cx="1434354" cy="1114636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3621741" y="4922497"/>
            <a:ext cx="1787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Will/Contract/…</a:t>
            </a:r>
          </a:p>
        </p:txBody>
      </p:sp>
      <p:sp>
        <p:nvSpPr>
          <p:cNvPr id="33" name="Line 12"/>
          <p:cNvSpPr>
            <a:spLocks noChangeShapeType="1"/>
          </p:cNvSpPr>
          <p:nvPr/>
        </p:nvSpPr>
        <p:spPr bwMode="auto">
          <a:xfrm flipH="1">
            <a:off x="1524000" y="5287758"/>
            <a:ext cx="5076989" cy="4071"/>
          </a:xfrm>
          <a:prstGeom prst="line">
            <a:avLst/>
          </a:prstGeom>
          <a:noFill/>
          <a:ln w="381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35" name="TextBox 34"/>
          <p:cNvSpPr txBox="1"/>
          <p:nvPr/>
        </p:nvSpPr>
        <p:spPr>
          <a:xfrm>
            <a:off x="3303312" y="5434535"/>
            <a:ext cx="2787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Sign(h(Will/Contract/…))</a:t>
            </a:r>
          </a:p>
        </p:txBody>
      </p:sp>
    </p:spTree>
    <p:extLst>
      <p:ext uri="{BB962C8B-B14F-4D97-AF65-F5344CB8AC3E}">
        <p14:creationId xmlns:p14="http://schemas.microsoft.com/office/powerpoint/2010/main" val="23587311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938" y="277813"/>
            <a:ext cx="8477762" cy="779462"/>
          </a:xfrm>
        </p:spPr>
        <p:txBody>
          <a:bodyPr/>
          <a:lstStyle/>
          <a:p>
            <a:r>
              <a:rPr lang="en-US" dirty="0"/>
              <a:t>SPR: Collisions to </a:t>
            </a:r>
            <a:r>
              <a:rPr lang="en-US" b="1" dirty="0"/>
              <a:t>Chosen</a:t>
            </a:r>
            <a:r>
              <a:rPr lang="en-US" dirty="0"/>
              <a:t> Messages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938" y="911549"/>
            <a:ext cx="8229600" cy="3539191"/>
          </a:xfrm>
        </p:spPr>
        <p:txBody>
          <a:bodyPr/>
          <a:lstStyle/>
          <a:p>
            <a:r>
              <a:rPr lang="en-US" sz="2200" dirty="0"/>
              <a:t>Or: Alice and Mal, the corrupt lawyer</a:t>
            </a:r>
          </a:p>
          <a:p>
            <a:r>
              <a:rPr lang="en-US" sz="2200" dirty="0"/>
              <a:t>Mal finds two `colliding wills’, </a:t>
            </a:r>
            <a:r>
              <a:rPr lang="en-US" sz="2200" dirty="0" err="1"/>
              <a:t>GoodW</a:t>
            </a:r>
            <a:r>
              <a:rPr lang="en-US" sz="2200" dirty="0"/>
              <a:t> and </a:t>
            </a:r>
            <a:r>
              <a:rPr lang="en-US" sz="2200" dirty="0" err="1"/>
              <a:t>BadW</a:t>
            </a:r>
            <a:r>
              <a:rPr lang="en-US" sz="2200" dirty="0"/>
              <a:t>: </a:t>
            </a:r>
          </a:p>
          <a:p>
            <a:pPr lvl="1"/>
            <a:r>
              <a:rPr lang="en-US" sz="1800" dirty="0" err="1"/>
              <a:t>GoodW</a:t>
            </a:r>
            <a:r>
              <a:rPr lang="en-US" sz="1800" dirty="0"/>
              <a:t>: contents agreeable to Alice</a:t>
            </a:r>
          </a:p>
          <a:p>
            <a:pPr lvl="1"/>
            <a:r>
              <a:rPr lang="en-US" sz="1800" dirty="0">
                <a:solidFill>
                  <a:srgbClr val="FF0000"/>
                </a:solidFill>
              </a:rPr>
              <a:t>h(</a:t>
            </a:r>
            <a:r>
              <a:rPr lang="en-US" sz="1800" dirty="0" err="1">
                <a:solidFill>
                  <a:srgbClr val="FF0000"/>
                </a:solidFill>
              </a:rPr>
              <a:t>GoodW</a:t>
            </a:r>
            <a:r>
              <a:rPr lang="en-US" sz="1800" dirty="0">
                <a:solidFill>
                  <a:srgbClr val="FF0000"/>
                </a:solidFill>
              </a:rPr>
              <a:t>)=h(</a:t>
            </a:r>
            <a:r>
              <a:rPr lang="en-US" sz="1800" dirty="0" err="1">
                <a:solidFill>
                  <a:srgbClr val="FF0000"/>
                </a:solidFill>
              </a:rPr>
              <a:t>BadW</a:t>
            </a:r>
            <a:r>
              <a:rPr lang="en-US" sz="1800" dirty="0">
                <a:solidFill>
                  <a:srgbClr val="FF0000"/>
                </a:solidFill>
              </a:rPr>
              <a:t>)</a:t>
            </a:r>
          </a:p>
          <a:p>
            <a:pPr lvl="1"/>
            <a:r>
              <a:rPr lang="en-US" sz="1800" dirty="0"/>
              <a:t>Alice Signs good will: Sign(h(</a:t>
            </a:r>
            <a:r>
              <a:rPr lang="en-US" sz="1800" dirty="0" err="1"/>
              <a:t>GoodW</a:t>
            </a:r>
            <a:r>
              <a:rPr lang="en-US" sz="1800" dirty="0"/>
              <a:t>)) </a:t>
            </a:r>
            <a:br>
              <a:rPr lang="en-US" sz="1800" dirty="0"/>
            </a:br>
            <a:br>
              <a:rPr lang="en-US" sz="2000" dirty="0"/>
            </a:br>
            <a:br>
              <a:rPr lang="en-US" sz="2000" dirty="0"/>
            </a:br>
            <a:br>
              <a:rPr lang="en-US" sz="2000" dirty="0"/>
            </a:br>
            <a:br>
              <a:rPr lang="en-US" sz="2000" dirty="0"/>
            </a:br>
            <a:endParaRPr lang="en-US" sz="2000" dirty="0"/>
          </a:p>
          <a:p>
            <a:r>
              <a:rPr lang="en-US" sz="2200" dirty="0"/>
              <a:t>Later… Mal presents to the court: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25</a:t>
            </a:fld>
            <a:endParaRPr lang="en-US" altLang="en-US"/>
          </a:p>
        </p:txBody>
      </p:sp>
      <p:sp>
        <p:nvSpPr>
          <p:cNvPr id="29" name="Line 12"/>
          <p:cNvSpPr>
            <a:spLocks noChangeShapeType="1"/>
          </p:cNvSpPr>
          <p:nvPr/>
        </p:nvSpPr>
        <p:spPr bwMode="auto">
          <a:xfrm>
            <a:off x="1610682" y="3994252"/>
            <a:ext cx="5076989" cy="4071"/>
          </a:xfrm>
          <a:prstGeom prst="line">
            <a:avLst/>
          </a:prstGeom>
          <a:noFill/>
          <a:ln w="381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pic>
        <p:nvPicPr>
          <p:cNvPr id="30" name="Picture 2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094" y="3001736"/>
            <a:ext cx="763588" cy="1163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1" name="Picture 30" descr="Connecting the dots (I): snake eyes | tales of wander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956" r="81176"/>
          <a:stretch/>
        </p:blipFill>
        <p:spPr>
          <a:xfrm flipH="1">
            <a:off x="6687671" y="3050738"/>
            <a:ext cx="1434354" cy="1114636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2828502" y="3101467"/>
            <a:ext cx="2916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err="1"/>
              <a:t>GoodW</a:t>
            </a:r>
            <a:r>
              <a:rPr lang="en-US"/>
              <a:t>: ‘I leave all to Bob’</a:t>
            </a:r>
          </a:p>
        </p:txBody>
      </p:sp>
      <p:sp>
        <p:nvSpPr>
          <p:cNvPr id="33" name="Line 12"/>
          <p:cNvSpPr>
            <a:spLocks noChangeShapeType="1"/>
          </p:cNvSpPr>
          <p:nvPr/>
        </p:nvSpPr>
        <p:spPr bwMode="auto">
          <a:xfrm flipH="1">
            <a:off x="1524000" y="3449990"/>
            <a:ext cx="5076989" cy="4071"/>
          </a:xfrm>
          <a:prstGeom prst="line">
            <a:avLst/>
          </a:prstGeom>
          <a:noFill/>
          <a:ln w="381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35" name="TextBox 34"/>
          <p:cNvSpPr txBox="1"/>
          <p:nvPr/>
        </p:nvSpPr>
        <p:spPr>
          <a:xfrm>
            <a:off x="3303312" y="3596767"/>
            <a:ext cx="1967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err="1"/>
              <a:t>Sign</a:t>
            </a:r>
            <a:r>
              <a:rPr lang="en-US" baseline="-25000" err="1"/>
              <a:t>A</a:t>
            </a:r>
            <a:r>
              <a:rPr lang="en-US"/>
              <a:t>(h(</a:t>
            </a:r>
            <a:r>
              <a:rPr lang="en-US" err="1"/>
              <a:t>GoodW</a:t>
            </a:r>
            <a:r>
              <a:rPr lang="en-US"/>
              <a:t>))</a:t>
            </a:r>
          </a:p>
        </p:txBody>
      </p:sp>
      <p:pic>
        <p:nvPicPr>
          <p:cNvPr id="12" name="תמונה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745885" y="3286133"/>
            <a:ext cx="683004" cy="683004"/>
          </a:xfrm>
          <a:prstGeom prst="rect">
            <a:avLst/>
          </a:prstGeom>
        </p:spPr>
      </p:pic>
      <p:sp>
        <p:nvSpPr>
          <p:cNvPr id="8" name="Cloud Callout 7"/>
          <p:cNvSpPr/>
          <p:nvPr/>
        </p:nvSpPr>
        <p:spPr bwMode="auto">
          <a:xfrm>
            <a:off x="6997277" y="2241173"/>
            <a:ext cx="1869424" cy="1138518"/>
          </a:xfrm>
          <a:prstGeom prst="cloudCallout">
            <a:avLst>
              <a:gd name="adj1" fmla="val -41091"/>
              <a:gd name="adj2" fmla="val 57776"/>
            </a:avLst>
          </a:prstGeom>
          <a:solidFill>
            <a:srgbClr val="FF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h(</a:t>
            </a:r>
            <a:r>
              <a:rPr lang="en-US" err="1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GoodP</a:t>
            </a:r>
            <a:r>
              <a:rPr lang="en-US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)=h(</a:t>
            </a:r>
            <a:r>
              <a:rPr lang="en-US" err="1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BadP</a:t>
            </a:r>
            <a:r>
              <a:rPr lang="en-US">
                <a:latin typeface="Arial" pitchFamily="34" charset="0"/>
                <a:cs typeface="Arial" pitchFamily="34" charset="0"/>
              </a:rPr>
              <a:t>)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6" name="Line 12"/>
          <p:cNvSpPr>
            <a:spLocks noChangeShapeType="1"/>
          </p:cNvSpPr>
          <p:nvPr/>
        </p:nvSpPr>
        <p:spPr bwMode="auto">
          <a:xfrm>
            <a:off x="1610682" y="5845156"/>
            <a:ext cx="5076989" cy="4071"/>
          </a:xfrm>
          <a:prstGeom prst="line">
            <a:avLst/>
          </a:prstGeom>
          <a:noFill/>
          <a:ln w="381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pic>
        <p:nvPicPr>
          <p:cNvPr id="18" name="Picture 17" descr="Connecting the dots (I): snake eyes | tales of wander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956" r="81176"/>
          <a:stretch/>
        </p:blipFill>
        <p:spPr>
          <a:xfrm flipH="1">
            <a:off x="6687671" y="4901642"/>
            <a:ext cx="1434354" cy="1114636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844900" y="4952371"/>
            <a:ext cx="44637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err="1">
                <a:solidFill>
                  <a:srgbClr val="FF0000"/>
                </a:solidFill>
              </a:rPr>
              <a:t>BadW</a:t>
            </a:r>
            <a:r>
              <a:rPr lang="en-US">
                <a:solidFill>
                  <a:srgbClr val="FF0000"/>
                </a:solidFill>
              </a:rPr>
              <a:t>: ‘I leave all to Mal’, </a:t>
            </a:r>
            <a:r>
              <a:rPr lang="en-US" err="1">
                <a:solidFill>
                  <a:srgbClr val="FF0000"/>
                </a:solidFill>
              </a:rPr>
              <a:t>Sign</a:t>
            </a:r>
            <a:r>
              <a:rPr lang="en-US" baseline="-25000" err="1">
                <a:solidFill>
                  <a:srgbClr val="FF0000"/>
                </a:solidFill>
              </a:rPr>
              <a:t>A</a:t>
            </a:r>
            <a:r>
              <a:rPr lang="en-US">
                <a:solidFill>
                  <a:srgbClr val="FF0000"/>
                </a:solidFill>
              </a:rPr>
              <a:t>(h(</a:t>
            </a:r>
            <a:r>
              <a:rPr lang="en-US" err="1">
                <a:solidFill>
                  <a:srgbClr val="FF0000"/>
                </a:solidFill>
              </a:rPr>
              <a:t>BadW</a:t>
            </a:r>
            <a:r>
              <a:rPr lang="en-US">
                <a:solidFill>
                  <a:srgbClr val="FF0000"/>
                </a:solidFill>
              </a:rPr>
              <a:t>))</a:t>
            </a:r>
          </a:p>
          <a:p>
            <a:r>
              <a:rPr lang="en-US"/>
              <a:t> </a:t>
            </a:r>
          </a:p>
        </p:txBody>
      </p:sp>
      <p:sp>
        <p:nvSpPr>
          <p:cNvPr id="20" name="Line 12"/>
          <p:cNvSpPr>
            <a:spLocks noChangeShapeType="1"/>
          </p:cNvSpPr>
          <p:nvPr/>
        </p:nvSpPr>
        <p:spPr bwMode="auto">
          <a:xfrm flipH="1">
            <a:off x="1524000" y="5300894"/>
            <a:ext cx="5076989" cy="4071"/>
          </a:xfrm>
          <a:prstGeom prst="line">
            <a:avLst/>
          </a:prstGeom>
          <a:noFill/>
          <a:ln w="381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21" name="TextBox 20"/>
          <p:cNvSpPr txBox="1"/>
          <p:nvPr/>
        </p:nvSpPr>
        <p:spPr>
          <a:xfrm>
            <a:off x="3303312" y="5447671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$$$$</a:t>
            </a:r>
          </a:p>
        </p:txBody>
      </p:sp>
      <p:pic>
        <p:nvPicPr>
          <p:cNvPr id="22" name="תמונה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745885" y="5137037"/>
            <a:ext cx="683004" cy="683004"/>
          </a:xfrm>
          <a:prstGeom prst="rect">
            <a:avLst/>
          </a:prstGeom>
        </p:spPr>
      </p:pic>
      <p:pic>
        <p:nvPicPr>
          <p:cNvPr id="9" name="Picture 8" descr="María Luisa Moreno-Torres: “Creo que la UMA no tiene buen ...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863" y="5040726"/>
            <a:ext cx="1147482" cy="980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525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9" grpId="0"/>
      <p:bldP spid="20" grpId="0" animBg="1"/>
      <p:bldP spid="2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938" y="277813"/>
            <a:ext cx="8477762" cy="779462"/>
          </a:xfrm>
        </p:spPr>
        <p:txBody>
          <a:bodyPr/>
          <a:lstStyle/>
          <a:p>
            <a:r>
              <a:rPr lang="en-US"/>
              <a:t>SPR: collisions to </a:t>
            </a:r>
            <a:r>
              <a:rPr lang="en-US" b="1"/>
              <a:t>chosen</a:t>
            </a:r>
            <a:r>
              <a:rPr lang="en-US"/>
              <a:t> message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938" y="911549"/>
            <a:ext cx="8229600" cy="3539191"/>
          </a:xfrm>
        </p:spPr>
        <p:txBody>
          <a:bodyPr/>
          <a:lstStyle/>
          <a:p>
            <a:r>
              <a:rPr lang="en-US" sz="2400"/>
              <a:t>Or: Alice and Mal, the corrupt lawyer</a:t>
            </a:r>
          </a:p>
          <a:p>
            <a:r>
              <a:rPr lang="en-US" sz="2400"/>
              <a:t>Mal finds two `colliding wills’, </a:t>
            </a:r>
            <a:r>
              <a:rPr lang="en-US" sz="2400" err="1"/>
              <a:t>GoodW</a:t>
            </a:r>
            <a:r>
              <a:rPr lang="en-US" sz="2400"/>
              <a:t> and </a:t>
            </a:r>
            <a:r>
              <a:rPr lang="en-US" sz="2400" err="1"/>
              <a:t>BadW</a:t>
            </a:r>
            <a:r>
              <a:rPr lang="en-US" sz="2400"/>
              <a:t>: </a:t>
            </a:r>
          </a:p>
          <a:p>
            <a:pPr lvl="1"/>
            <a:r>
              <a:rPr lang="en-US" sz="2000" err="1"/>
              <a:t>GoodW</a:t>
            </a:r>
            <a:r>
              <a:rPr lang="en-US" sz="2000"/>
              <a:t>: contents agreeable to Alice</a:t>
            </a:r>
          </a:p>
          <a:p>
            <a:pPr lvl="1"/>
            <a:r>
              <a:rPr lang="en-US" sz="2000">
                <a:solidFill>
                  <a:srgbClr val="FF0000"/>
                </a:solidFill>
              </a:rPr>
              <a:t>h(</a:t>
            </a:r>
            <a:r>
              <a:rPr lang="en-US" sz="2000" err="1">
                <a:solidFill>
                  <a:srgbClr val="FF0000"/>
                </a:solidFill>
              </a:rPr>
              <a:t>GoodW</a:t>
            </a:r>
            <a:r>
              <a:rPr lang="en-US" sz="2000">
                <a:solidFill>
                  <a:srgbClr val="FF0000"/>
                </a:solidFill>
              </a:rPr>
              <a:t>)=h(</a:t>
            </a:r>
            <a:r>
              <a:rPr lang="en-US" sz="2000" err="1">
                <a:solidFill>
                  <a:srgbClr val="FF0000"/>
                </a:solidFill>
              </a:rPr>
              <a:t>BadW</a:t>
            </a:r>
            <a:r>
              <a:rPr lang="en-US" sz="2000">
                <a:solidFill>
                  <a:srgbClr val="FF0000"/>
                </a:solidFill>
              </a:rPr>
              <a:t>)</a:t>
            </a:r>
          </a:p>
          <a:p>
            <a:pPr lvl="1"/>
            <a:r>
              <a:rPr lang="en-US" sz="2000"/>
              <a:t>Alice Signs good will: </a:t>
            </a:r>
            <a:r>
              <a:rPr lang="en-US" sz="2000" err="1"/>
              <a:t>Sign</a:t>
            </a:r>
            <a:r>
              <a:rPr lang="en-US" sz="2000" baseline="-25000" err="1"/>
              <a:t>A</a:t>
            </a:r>
            <a:r>
              <a:rPr lang="en-US" sz="2000"/>
              <a:t>(h(</a:t>
            </a:r>
            <a:r>
              <a:rPr lang="en-US" sz="2000" err="1"/>
              <a:t>GoodW</a:t>
            </a:r>
            <a:r>
              <a:rPr lang="en-US" sz="2000"/>
              <a:t>)) </a:t>
            </a:r>
            <a:br>
              <a:rPr lang="en-US" sz="2000"/>
            </a:br>
            <a:br>
              <a:rPr lang="en-US" sz="2000"/>
            </a:br>
            <a:br>
              <a:rPr lang="en-US" sz="2000"/>
            </a:br>
            <a:br>
              <a:rPr lang="en-US" sz="2000"/>
            </a:br>
            <a:br>
              <a:rPr lang="en-US" sz="2000"/>
            </a:br>
            <a:endParaRPr lang="en-US" sz="2000"/>
          </a:p>
          <a:p>
            <a:r>
              <a:rPr lang="en-US" sz="2400"/>
              <a:t>Later… Mal presents to the court: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26</a:t>
            </a:fld>
            <a:endParaRPr lang="en-US" altLang="en-US"/>
          </a:p>
        </p:txBody>
      </p:sp>
      <p:sp>
        <p:nvSpPr>
          <p:cNvPr id="29" name="Line 12"/>
          <p:cNvSpPr>
            <a:spLocks noChangeShapeType="1"/>
          </p:cNvSpPr>
          <p:nvPr/>
        </p:nvSpPr>
        <p:spPr bwMode="auto">
          <a:xfrm>
            <a:off x="1610682" y="3994252"/>
            <a:ext cx="5076989" cy="4071"/>
          </a:xfrm>
          <a:prstGeom prst="line">
            <a:avLst/>
          </a:prstGeom>
          <a:noFill/>
          <a:ln w="381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pic>
        <p:nvPicPr>
          <p:cNvPr id="30" name="Picture 2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094" y="3001736"/>
            <a:ext cx="763588" cy="1163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1" name="Picture 30" descr="Connecting the dots (I): snake eyes | tales of wander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956" r="81176"/>
          <a:stretch/>
        </p:blipFill>
        <p:spPr>
          <a:xfrm flipH="1">
            <a:off x="6687671" y="3050738"/>
            <a:ext cx="1434354" cy="1114636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2828502" y="3101467"/>
            <a:ext cx="2916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err="1"/>
              <a:t>GoodW</a:t>
            </a:r>
            <a:r>
              <a:rPr lang="en-US"/>
              <a:t>: ‘I leave all to Bob’</a:t>
            </a:r>
          </a:p>
        </p:txBody>
      </p:sp>
      <p:sp>
        <p:nvSpPr>
          <p:cNvPr id="33" name="Line 12"/>
          <p:cNvSpPr>
            <a:spLocks noChangeShapeType="1"/>
          </p:cNvSpPr>
          <p:nvPr/>
        </p:nvSpPr>
        <p:spPr bwMode="auto">
          <a:xfrm flipH="1">
            <a:off x="1524000" y="3449990"/>
            <a:ext cx="5076989" cy="4071"/>
          </a:xfrm>
          <a:prstGeom prst="line">
            <a:avLst/>
          </a:prstGeom>
          <a:noFill/>
          <a:ln w="381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35" name="TextBox 34"/>
          <p:cNvSpPr txBox="1"/>
          <p:nvPr/>
        </p:nvSpPr>
        <p:spPr>
          <a:xfrm>
            <a:off x="3303312" y="3596767"/>
            <a:ext cx="1967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err="1"/>
              <a:t>Sign</a:t>
            </a:r>
            <a:r>
              <a:rPr lang="en-US" baseline="-25000" err="1"/>
              <a:t>A</a:t>
            </a:r>
            <a:r>
              <a:rPr lang="en-US"/>
              <a:t>(h(</a:t>
            </a:r>
            <a:r>
              <a:rPr lang="en-US" err="1"/>
              <a:t>GoodW</a:t>
            </a:r>
            <a:r>
              <a:rPr lang="en-US"/>
              <a:t>))</a:t>
            </a:r>
          </a:p>
        </p:txBody>
      </p:sp>
      <p:pic>
        <p:nvPicPr>
          <p:cNvPr id="12" name="תמונה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745885" y="3286133"/>
            <a:ext cx="683004" cy="683004"/>
          </a:xfrm>
          <a:prstGeom prst="rect">
            <a:avLst/>
          </a:prstGeom>
        </p:spPr>
      </p:pic>
      <p:sp>
        <p:nvSpPr>
          <p:cNvPr id="8" name="Cloud Callout 7"/>
          <p:cNvSpPr/>
          <p:nvPr/>
        </p:nvSpPr>
        <p:spPr bwMode="auto">
          <a:xfrm>
            <a:off x="6997277" y="2241173"/>
            <a:ext cx="1869424" cy="1138518"/>
          </a:xfrm>
          <a:prstGeom prst="cloudCallout">
            <a:avLst>
              <a:gd name="adj1" fmla="val -41091"/>
              <a:gd name="adj2" fmla="val 57776"/>
            </a:avLst>
          </a:prstGeom>
          <a:solidFill>
            <a:srgbClr val="FF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h(</a:t>
            </a:r>
            <a:r>
              <a:rPr lang="en-US" err="1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GoodP</a:t>
            </a:r>
            <a:r>
              <a:rPr lang="en-US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)=h(</a:t>
            </a:r>
            <a:r>
              <a:rPr lang="en-US" err="1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BadP</a:t>
            </a:r>
            <a:r>
              <a:rPr lang="en-US">
                <a:latin typeface="Arial" pitchFamily="34" charset="0"/>
                <a:cs typeface="Arial" pitchFamily="34" charset="0"/>
              </a:rPr>
              <a:t>)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6" name="Line 12"/>
          <p:cNvSpPr>
            <a:spLocks noChangeShapeType="1"/>
          </p:cNvSpPr>
          <p:nvPr/>
        </p:nvSpPr>
        <p:spPr bwMode="auto">
          <a:xfrm>
            <a:off x="1610682" y="5845156"/>
            <a:ext cx="5076989" cy="4071"/>
          </a:xfrm>
          <a:prstGeom prst="line">
            <a:avLst/>
          </a:prstGeom>
          <a:noFill/>
          <a:ln w="381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pic>
        <p:nvPicPr>
          <p:cNvPr id="18" name="Picture 17" descr="Connecting the dots (I): snake eyes | tales of wander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956" r="81176"/>
          <a:stretch/>
        </p:blipFill>
        <p:spPr>
          <a:xfrm flipH="1">
            <a:off x="6687671" y="4901642"/>
            <a:ext cx="1434354" cy="1114636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844900" y="4952371"/>
            <a:ext cx="44637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err="1">
                <a:solidFill>
                  <a:srgbClr val="FF0000"/>
                </a:solidFill>
              </a:rPr>
              <a:t>BadW</a:t>
            </a:r>
            <a:r>
              <a:rPr lang="en-US">
                <a:solidFill>
                  <a:srgbClr val="FF0000"/>
                </a:solidFill>
              </a:rPr>
              <a:t>: ‘I leave all to Mal’, </a:t>
            </a:r>
            <a:r>
              <a:rPr lang="en-US" err="1">
                <a:solidFill>
                  <a:srgbClr val="FF0000"/>
                </a:solidFill>
              </a:rPr>
              <a:t>Sign</a:t>
            </a:r>
            <a:r>
              <a:rPr lang="en-US" baseline="-25000" err="1">
                <a:solidFill>
                  <a:srgbClr val="FF0000"/>
                </a:solidFill>
              </a:rPr>
              <a:t>A</a:t>
            </a:r>
            <a:r>
              <a:rPr lang="en-US">
                <a:solidFill>
                  <a:srgbClr val="FF0000"/>
                </a:solidFill>
              </a:rPr>
              <a:t>(h(</a:t>
            </a:r>
            <a:r>
              <a:rPr lang="en-US" err="1">
                <a:solidFill>
                  <a:srgbClr val="FF0000"/>
                </a:solidFill>
              </a:rPr>
              <a:t>BadW</a:t>
            </a:r>
            <a:r>
              <a:rPr lang="en-US">
                <a:solidFill>
                  <a:srgbClr val="FF0000"/>
                </a:solidFill>
              </a:rPr>
              <a:t>))</a:t>
            </a:r>
          </a:p>
          <a:p>
            <a:r>
              <a:rPr lang="en-US"/>
              <a:t> </a:t>
            </a:r>
          </a:p>
        </p:txBody>
      </p:sp>
      <p:sp>
        <p:nvSpPr>
          <p:cNvPr id="20" name="Line 12"/>
          <p:cNvSpPr>
            <a:spLocks noChangeShapeType="1"/>
          </p:cNvSpPr>
          <p:nvPr/>
        </p:nvSpPr>
        <p:spPr bwMode="auto">
          <a:xfrm flipH="1">
            <a:off x="1524000" y="5300894"/>
            <a:ext cx="5076989" cy="4071"/>
          </a:xfrm>
          <a:prstGeom prst="line">
            <a:avLst/>
          </a:prstGeom>
          <a:noFill/>
          <a:ln w="381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21" name="TextBox 20"/>
          <p:cNvSpPr txBox="1"/>
          <p:nvPr/>
        </p:nvSpPr>
        <p:spPr>
          <a:xfrm>
            <a:off x="3303312" y="5447671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$$$$</a:t>
            </a:r>
          </a:p>
        </p:txBody>
      </p:sp>
      <p:pic>
        <p:nvPicPr>
          <p:cNvPr id="22" name="תמונה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745885" y="5137037"/>
            <a:ext cx="683004" cy="683004"/>
          </a:xfrm>
          <a:prstGeom prst="rect">
            <a:avLst/>
          </a:prstGeom>
        </p:spPr>
      </p:pic>
      <p:pic>
        <p:nvPicPr>
          <p:cNvPr id="9" name="Picture 8" descr="María Luisa Moreno-Torres: “Creo que la UMA no tiene buen ...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863" y="5040726"/>
            <a:ext cx="1147482" cy="980739"/>
          </a:xfrm>
          <a:prstGeom prst="rect">
            <a:avLst/>
          </a:prstGeom>
        </p:spPr>
      </p:pic>
      <p:sp>
        <p:nvSpPr>
          <p:cNvPr id="10" name="Rounded Rectangle 9"/>
          <p:cNvSpPr/>
          <p:nvPr/>
        </p:nvSpPr>
        <p:spPr bwMode="auto">
          <a:xfrm>
            <a:off x="742620" y="2228222"/>
            <a:ext cx="7379405" cy="2755504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3200" dirty="0">
              <a:solidFill>
                <a:schemeClr val="accent1">
                  <a:lumMod val="20000"/>
                  <a:lumOff val="80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algn="ctr"/>
            <a:r>
              <a:rPr lang="en-US" sz="32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Is such attack realistic? </a:t>
            </a:r>
            <a:br>
              <a:rPr lang="en-US" sz="32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</a:br>
            <a:r>
              <a:rPr lang="en-US" sz="32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Or SPR is enough ‘in practice’? </a:t>
            </a:r>
            <a:endParaRPr kumimoji="0" lang="en-US" sz="3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6834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9" grpId="0"/>
      <p:bldP spid="20" grpId="0" animBg="1"/>
      <p:bldP spid="21" grpId="0"/>
      <p:bldP spid="10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A4CD98E-169A-4396-B8B4-9DB42C7C82E4}" type="slidenum">
              <a:rPr lang="he-IL" altLang="en-US"/>
              <a:pPr>
                <a:defRPr/>
              </a:pPr>
              <a:t>27</a:t>
            </a:fld>
            <a:endParaRPr lang="en-US" altLang="en-US"/>
          </a:p>
        </p:txBody>
      </p:sp>
      <p:sp>
        <p:nvSpPr>
          <p:cNvPr id="62469" name="Rectangle 2"/>
          <p:cNvSpPr>
            <a:spLocks noGrp="1" noChangeArrowheads="1"/>
          </p:cNvSpPr>
          <p:nvPr>
            <p:ph type="title"/>
          </p:nvPr>
        </p:nvSpPr>
        <p:spPr>
          <a:xfrm>
            <a:off x="457199" y="228600"/>
            <a:ext cx="8421329" cy="771623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90000" tIns="46800" rIns="90000" bIns="46800">
            <a:spAutoFit/>
          </a:bodyPr>
          <a:lstStyle/>
          <a:p>
            <a:pPr defTabSz="449263" eaLnBrk="1" hangingPunct="1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en-US"/>
              <a:t>SPR &amp; C</a:t>
            </a:r>
            <a:r>
              <a:rPr lang="en-GB" altLang="en-US" sz="4400"/>
              <a:t>hosen-prefix vulnerability</a:t>
            </a:r>
            <a:endParaRPr lang="en-GB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470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57199" y="1162301"/>
                <a:ext cx="8204200" cy="4311053"/>
              </a:xfrm>
              <a:extLst>
                <a:ext uri="{91240B29-F687-4F45-9708-019B960494DF}">
                  <a14:hiddenLine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>
                <a:spAutoFit/>
              </a:bodyPr>
              <a:lstStyle/>
              <a:p>
                <a:pPr marL="414338" indent="-284163" defTabSz="449263" eaLnBrk="1" hangingPunct="1">
                  <a:lnSpc>
                    <a:spcPct val="90000"/>
                  </a:lnSpc>
                  <a:spcBef>
                    <a:spcPts val="55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800" dirty="0"/>
                  <a:t>Chosen-prefix vulnerability </a:t>
                </a:r>
                <a:r>
                  <a:rPr lang="en-GB" altLang="en-US" sz="2600" dirty="0"/>
                  <a:t>: </a:t>
                </a:r>
              </a:p>
              <a:p>
                <a:pPr marL="741363" lvl="1" indent="-284163" defTabSz="449263" eaLnBrk="1" hangingPunct="1">
                  <a:lnSpc>
                    <a:spcPct val="90000"/>
                  </a:lnSpc>
                  <a:spcBef>
                    <a:spcPts val="55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400" dirty="0"/>
                  <a:t>Mal selects `prefix string’ </a:t>
                </a:r>
                <a14:m>
                  <m:oMath xmlns:m="http://schemas.openxmlformats.org/officeDocument/2006/math">
                    <m:r>
                      <a:rPr lang="en-US" altLang="en-US" sz="28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+mn-ea"/>
                      </a:rPr>
                      <m:t>𝑝</m:t>
                    </m:r>
                  </m:oMath>
                </a14:m>
                <a:endParaRPr lang="en-GB" altLang="en-US" sz="2400" dirty="0"/>
              </a:p>
              <a:p>
                <a:pPr marL="741363" lvl="1" indent="-284163" defTabSz="449263" eaLnBrk="1" hangingPunct="1">
                  <a:lnSpc>
                    <a:spcPct val="90000"/>
                  </a:lnSpc>
                  <a:spcBef>
                    <a:spcPts val="55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400" dirty="0"/>
                  <a:t>Efficient </a:t>
                </a:r>
                <a:r>
                  <a:rPr lang="en-GB" altLang="en-US" sz="2400" dirty="0" err="1"/>
                  <a:t>alg</a:t>
                </a:r>
                <a:r>
                  <a:rPr lang="en-GB" altLang="en-US" sz="2400" dirty="0"/>
                  <a:t> finds :</a:t>
                </a:r>
              </a:p>
              <a:p>
                <a:pPr marL="457200" lvl="1" indent="0" defTabSz="449263" eaLnBrk="1" hangingPunct="1">
                  <a:lnSpc>
                    <a:spcPct val="90000"/>
                  </a:lnSpc>
                  <a:spcBef>
                    <a:spcPts val="550"/>
                  </a:spcBef>
                  <a:buNone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400" dirty="0"/>
                  <a:t>    </a:t>
                </a:r>
                <a14:m>
                  <m:oMath xmlns:m="http://schemas.openxmlformats.org/officeDocument/2006/math">
                    <m:r>
                      <a:rPr lang="en-US" altLang="en-US" sz="2800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en-US" sz="2800" i="1" dirty="0">
                        <a:latin typeface="Cambria Math" panose="02040503050406030204" pitchFamily="18" charset="0"/>
                      </a:rPr>
                      <m:t>≠</m:t>
                    </m:r>
                    <m:sSup>
                      <m:sSupPr>
                        <m:ctrlPr>
                          <a:rPr lang="en-US" altLang="en-US" sz="28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2800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en-US" sz="2800" i="1" dirty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GB" altLang="en-US" sz="2400" dirty="0"/>
                  <a:t> </a:t>
                </a:r>
                <a:r>
                  <a:rPr lang="en-GB" altLang="en-US" sz="2400" dirty="0" err="1"/>
                  <a:t>s.t.</a:t>
                </a:r>
                <a:r>
                  <a:rPr lang="en-GB" altLang="en-US" sz="2400" dirty="0"/>
                  <a:t> </a:t>
                </a:r>
                <a14:m>
                  <m:oMath xmlns:m="http://schemas.openxmlformats.org/officeDocument/2006/math">
                    <m:r>
                      <a:rPr lang="en-GB" altLang="en-US" sz="2800" i="1" dirty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GB" altLang="en-US" sz="28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sz="2800" i="1" dirty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en-US" sz="2800" i="1" dirty="0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|"/>
                        <m:ctrlPr>
                          <a:rPr lang="en-US" altLang="en-US" sz="28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sz="2800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en-US" sz="28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en-US" sz="2800" i="1" dirty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en-US" sz="28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sz="2800" i="1" dirty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en-US" sz="2800" i="1" dirty="0">
                        <a:latin typeface="Cambria Math" panose="02040503050406030204" pitchFamily="18" charset="0"/>
                      </a:rPr>
                      <m:t>||</m:t>
                    </m:r>
                    <m:r>
                      <a:rPr lang="en-US" altLang="en-US" sz="28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en-US" sz="2800" b="0" i="1" dirty="0" smtClean="0">
                        <a:latin typeface="Cambria Math" panose="02040503050406030204" pitchFamily="18" charset="0"/>
                      </a:rPr>
                      <m:t>′</m:t>
                    </m:r>
                    <m:r>
                      <a:rPr lang="en-US" altLang="en-US" sz="28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altLang="en-US" sz="2800" dirty="0"/>
                  <a:t> </a:t>
                </a:r>
              </a:p>
              <a:p>
                <a:pPr marL="741363" lvl="1" indent="-284163" defTabSz="449263" eaLnBrk="1" hangingPunct="1">
                  <a:lnSpc>
                    <a:spcPct val="90000"/>
                  </a:lnSpc>
                  <a:spcBef>
                    <a:spcPts val="55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200" dirty="0"/>
                  <a:t>Or, also for </a:t>
                </a:r>
                <a:r>
                  <a:rPr lang="en-GB" altLang="en-US" sz="2200" u="sng" dirty="0"/>
                  <a:t>any</a:t>
                </a:r>
                <a:r>
                  <a:rPr lang="en-GB" altLang="en-US" sz="2200" dirty="0"/>
                  <a:t> suffix: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altLang="en-US" sz="24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altLang="en-US" sz="24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∀</m:t>
                        </m:r>
                        <m:r>
                          <a:rPr lang="en-US" alt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GB" altLang="en-US" sz="2400" i="1" dirty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GB" altLang="en-US" sz="24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sz="2400" i="1" dirty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en-US" sz="2400" i="1" dirty="0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|"/>
                        <m:ctrlPr>
                          <a:rPr lang="en-US" altLang="en-US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sz="2400" i="1" dirty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en-US" sz="2400" b="0" i="1" dirty="0" smtClean="0">
                            <a:latin typeface="Cambria Math" panose="02040503050406030204" pitchFamily="18" charset="0"/>
                          </a:rPr>
                          <m:t>||</m:t>
                        </m:r>
                        <m:r>
                          <a:rPr lang="en-US" altLang="en-US" sz="2400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altLang="en-US" sz="2400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en-US" sz="2400" i="1" dirty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en-US" sz="24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sz="2400" i="1" dirty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en-US" sz="2400" i="1" dirty="0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|"/>
                        <m:endChr m:val="|"/>
                        <m:ctrlPr>
                          <a:rPr lang="en-US" altLang="en-US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en-US" sz="24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en-US" sz="2400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en-US" sz="2400" i="1" dirty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altLang="en-US" sz="2400" b="0" i="1" dirty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en-US" sz="2400" b="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en-US" sz="24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altLang="en-US" sz="2400" dirty="0"/>
                  <a:t> </a:t>
                </a:r>
                <a:endParaRPr lang="en-GB" altLang="en-US" sz="2200" dirty="0"/>
              </a:p>
              <a:p>
                <a:pPr marL="414338" indent="-284163" defTabSz="449263" eaLnBrk="1" hangingPunct="1">
                  <a:lnSpc>
                    <a:spcPct val="90000"/>
                  </a:lnSpc>
                  <a:spcBef>
                    <a:spcPts val="55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600" dirty="0"/>
                  <a:t>Hash may be SPR yet allow chosen-prefix attacks</a:t>
                </a:r>
              </a:p>
              <a:p>
                <a:pPr marL="414338" indent="-284163" defTabSz="449263" eaLnBrk="1" hangingPunct="1">
                  <a:lnSpc>
                    <a:spcPct val="90000"/>
                  </a:lnSpc>
                  <a:spcBef>
                    <a:spcPts val="55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600" dirty="0">
                    <a:solidFill>
                      <a:srgbClr val="FF0000"/>
                    </a:solidFill>
                  </a:rPr>
                  <a:t>Such attacks found for several proposed, standard cryptographic hash function, e.g., MD5 and SHA1</a:t>
                </a:r>
              </a:p>
              <a:p>
                <a:pPr marL="414338" indent="-284163" defTabSz="449263" eaLnBrk="1" hangingPunct="1">
                  <a:lnSpc>
                    <a:spcPct val="90000"/>
                  </a:lnSpc>
                  <a:spcBef>
                    <a:spcPts val="55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600" dirty="0"/>
                  <a:t>We show chosen prefix attack on </a:t>
                </a:r>
                <a:r>
                  <a:rPr lang="en-GB" altLang="en-US" sz="2600" dirty="0" err="1"/>
                  <a:t>HtS</a:t>
                </a:r>
                <a:endParaRPr lang="en-GB" altLang="en-US" sz="2600" dirty="0"/>
              </a:p>
              <a:p>
                <a:pPr marL="741363" lvl="1" indent="-284163" defTabSz="449263" eaLnBrk="1" hangingPunct="1">
                  <a:lnSpc>
                    <a:spcPct val="90000"/>
                  </a:lnSpc>
                  <a:spcBef>
                    <a:spcPts val="55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400" u="sng" dirty="0">
                    <a:sym typeface="Wingdings" panose="05000000000000000000" pitchFamily="2" charset="2"/>
                  </a:rPr>
                  <a:t>Example of possible attack on </a:t>
                </a:r>
                <a:r>
                  <a:rPr lang="en-GB" altLang="en-US" sz="2400" u="sng" dirty="0" err="1">
                    <a:sym typeface="Wingdings" panose="05000000000000000000" pitchFamily="2" charset="2"/>
                  </a:rPr>
                  <a:t>HtS</a:t>
                </a:r>
                <a:r>
                  <a:rPr lang="en-GB" altLang="en-US" sz="2400" u="sng" dirty="0">
                    <a:sym typeface="Wingdings" panose="05000000000000000000" pitchFamily="2" charset="2"/>
                  </a:rPr>
                  <a:t> with SPR</a:t>
                </a:r>
              </a:p>
            </p:txBody>
          </p:sp>
        </mc:Choice>
        <mc:Fallback xmlns="">
          <p:sp>
            <p:nvSpPr>
              <p:cNvPr id="62470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199" y="1162301"/>
                <a:ext cx="8204200" cy="4311053"/>
              </a:xfrm>
              <a:blipFill>
                <a:blip r:embed="rId3"/>
                <a:stretch>
                  <a:fillRect t="-2346" b="-1760"/>
                </a:stretch>
              </a:blipFill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70312029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3EC9EDE4-32DB-4A8F-B37E-151F1C0FFF7A}" type="slidenum">
              <a:rPr lang="he-IL" altLang="en-US" b="0">
                <a:latin typeface="Garamond" panose="02020404030301010803" pitchFamily="18" charset="0"/>
              </a:rPr>
              <a:pPr eaLnBrk="1" hangingPunct="1"/>
              <a:t>28</a:t>
            </a:fld>
            <a:endParaRPr lang="en-US" altLang="en-US" b="0">
              <a:latin typeface="Garamond" panose="02020404030301010803" pitchFamily="18" charset="0"/>
            </a:endParaRPr>
          </a:p>
        </p:txBody>
      </p:sp>
      <p:sp>
        <p:nvSpPr>
          <p:cNvPr id="7475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defTabSz="457200" eaLnBrk="1" hangingPunct="1"/>
            <a:r>
              <a:rPr lang="en-GB" altLang="en-US" sz="4000" dirty="0"/>
              <a:t>Chosen-prefix Attack </a:t>
            </a:r>
            <a:endParaRPr lang="en-US" altLang="en-US" sz="3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758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299244" y="1130060"/>
                <a:ext cx="8477250" cy="4870178"/>
              </a:xfrm>
            </p:spPr>
            <p:txBody>
              <a:bodyPr/>
              <a:lstStyle/>
              <a:p>
                <a:pPr marL="411163" indent="-280988" defTabSz="457200" eaLnBrk="1" hangingPunct="1">
                  <a:lnSpc>
                    <a:spcPct val="90000"/>
                  </a:lnSpc>
                </a:pPr>
                <a:r>
                  <a:rPr lang="en-US" altLang="en-US" sz="2200" dirty="0">
                    <a:solidFill>
                      <a:schemeClr val="tx1"/>
                    </a:solidFill>
                  </a:rPr>
                  <a:t>Let </a:t>
                </a:r>
                <a14:m>
                  <m:oMath xmlns:m="http://schemas.openxmlformats.org/officeDocument/2006/math">
                    <m:r>
                      <a:rPr lang="en-US" altLang="en-US" sz="22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en-US" sz="22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sSup>
                      <m:sSupPr>
                        <m:ctrlPr>
                          <a:rPr lang="en-US" altLang="en-US" sz="22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22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en-US" sz="22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altLang="en-US" sz="2200" dirty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 be </a:t>
                </a:r>
                <a:r>
                  <a:rPr lang="en-US" altLang="en-US" sz="2200" dirty="0">
                    <a:solidFill>
                      <a:schemeClr val="tx1"/>
                    </a:solidFill>
                  </a:rPr>
                  <a:t>collision for prefix: </a:t>
                </a:r>
                <a:r>
                  <a:rPr lang="en-US" altLang="en-US" sz="2200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p=</a:t>
                </a:r>
                <a:r>
                  <a:rPr lang="en-US" altLang="en-US" sz="2200" dirty="0">
                    <a:solidFill>
                      <a:schemeClr val="tx1"/>
                    </a:solidFill>
                  </a:rPr>
                  <a:t>`Pay Mal $’</a:t>
                </a:r>
              </a:p>
              <a:p>
                <a:pPr marL="411163" indent="-280988" defTabSz="457200" eaLnBrk="1" hangingPunct="1">
                  <a:lnSpc>
                    <a:spcPct val="90000"/>
                  </a:lnSpc>
                </a:pPr>
                <a:r>
                  <a:rPr lang="en-US" altLang="en-US" sz="2200" dirty="0">
                    <a:solidFill>
                      <a:schemeClr val="tx1"/>
                    </a:solidFill>
                  </a:rPr>
                  <a:t>Mal tricks Alice into signing him an IOU for $</a:t>
                </a:r>
                <a14:m>
                  <m:oMath xmlns:m="http://schemas.openxmlformats.org/officeDocument/2006/math">
                    <m:r>
                      <a:rPr lang="en-US" altLang="en-US" sz="22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altLang="en-US" sz="2200" dirty="0">
                  <a:solidFill>
                    <a:schemeClr val="tx1"/>
                  </a:solidFill>
                </a:endParaRPr>
              </a:p>
              <a:p>
                <a:pPr marL="411163" indent="-280988" defTabSz="457200" eaLnBrk="1" hangingPunct="1">
                  <a:lnSpc>
                    <a:spcPct val="90000"/>
                  </a:lnSpc>
                </a:pPr>
                <a:r>
                  <a:rPr lang="en-US" altLang="en-US" sz="2200" dirty="0">
                    <a:solidFill>
                      <a:schemeClr val="tx1"/>
                    </a:solidFill>
                  </a:rPr>
                  <a:t>Alice signs, </a:t>
                </a:r>
                <a:r>
                  <a:rPr lang="en-US" altLang="en-US" sz="2200" dirty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sends </a:t>
                </a:r>
                <a:r>
                  <a:rPr lang="en-US" altLang="en-US" sz="2200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s=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GB" altLang="en-US" sz="2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en-US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en-US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  <m:sup>
                        <m:r>
                          <a:rPr lang="en-US" altLang="en-US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sup>
                    </m:sSubSup>
                  </m:oMath>
                </a14:m>
                <a:r>
                  <a:rPr lang="en-US" altLang="en-US" sz="2200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(m) </a:t>
                </a:r>
                <a:r>
                  <a:rPr lang="en-US" altLang="en-US" sz="2200" dirty="0">
                    <a:solidFill>
                      <a:schemeClr val="tx1"/>
                    </a:solidFill>
                  </a:rPr>
                  <a:t>where </a:t>
                </a:r>
                <a:r>
                  <a:rPr lang="en-US" altLang="en-US" sz="2200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m= </a:t>
                </a:r>
                <a:r>
                  <a:rPr lang="en-US" altLang="en-US" sz="2200" dirty="0">
                    <a:solidFill>
                      <a:schemeClr val="tx1"/>
                    </a:solidFill>
                  </a:rPr>
                  <a:t>`Pay Mal $’||</a:t>
                </a:r>
                <a14:m>
                  <m:oMath xmlns:m="http://schemas.openxmlformats.org/officeDocument/2006/math">
                    <m:r>
                      <a:rPr lang="en-US" altLang="en-US" sz="22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altLang="en-US" sz="2200" dirty="0">
                  <a:solidFill>
                    <a:schemeClr val="tx1"/>
                  </a:solidFill>
                </a:endParaRPr>
              </a:p>
              <a:p>
                <a:pPr marL="763588" lvl="2" indent="-280988" defTabSz="457200" eaLnBrk="1" hangingPunct="1">
                  <a:lnSpc>
                    <a:spcPct val="90000"/>
                  </a:lnSpc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GB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  <m:sup>
                        <m:r>
                          <a:rPr lang="en-US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sup>
                    </m:sSubSup>
                  </m:oMath>
                </a14:m>
                <a:r>
                  <a:rPr lang="en-US" altLang="en-US" sz="2000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(m)=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alt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altLang="en-US" sz="2000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(h(p||x))=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altLang="en-US" sz="2000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(h(p||x’))=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GB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  <m:sup>
                        <m:r>
                          <a:rPr lang="en-US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sup>
                    </m:sSubSup>
                  </m:oMath>
                </a14:m>
                <a:r>
                  <a:rPr lang="en-US" altLang="en-US" sz="2000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(m’)</a:t>
                </a:r>
                <a:endParaRPr lang="en-US" altLang="en-US" sz="2000" dirty="0">
                  <a:solidFill>
                    <a:schemeClr val="tx1"/>
                  </a:solidFill>
                </a:endParaRPr>
              </a:p>
              <a:p>
                <a:pPr marL="738188" lvl="1" indent="-280988" defTabSz="457200" eaLnBrk="1" hangingPunct="1">
                  <a:lnSpc>
                    <a:spcPct val="90000"/>
                  </a:lnSpc>
                </a:pPr>
                <a:r>
                  <a:rPr lang="en-US" altLang="en-US" sz="2000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m’= </a:t>
                </a:r>
                <a:r>
                  <a:rPr lang="en-US" altLang="en-US" sz="2000" dirty="0">
                    <a:solidFill>
                      <a:schemeClr val="tx1"/>
                    </a:solidFill>
                  </a:rPr>
                  <a:t>`Pay Mal $’||</a:t>
                </a:r>
                <a14:m>
                  <m:oMath xmlns:m="http://schemas.openxmlformats.org/officeDocument/2006/math">
                    <m:r>
                      <a:rPr lang="en-US" alt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en-US" sz="20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endParaRPr lang="en-US" altLang="en-US" sz="2000" dirty="0">
                  <a:solidFill>
                    <a:schemeClr val="tx1"/>
                  </a:solidFill>
                </a:endParaRPr>
              </a:p>
              <a:p>
                <a:pPr marL="411163" lvl="1" indent="-280988" defTabSz="457200" eaLnBrk="1" hangingPunct="1">
                  <a:lnSpc>
                    <a:spcPct val="90000"/>
                  </a:lnSpc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</a:pPr>
                <a:r>
                  <a:rPr lang="en-US" altLang="en-US" sz="2200" dirty="0">
                    <a:solidFill>
                      <a:schemeClr val="tx1"/>
                    </a:solidFill>
                  </a:rPr>
                  <a:t>Mal sends </a:t>
                </a:r>
                <a:r>
                  <a:rPr lang="en-US" altLang="en-US" sz="2200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s, m’</a:t>
                </a:r>
                <a:r>
                  <a:rPr lang="he-IL" altLang="en-US" sz="2200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en-US" sz="2200" dirty="0">
                    <a:solidFill>
                      <a:schemeClr val="tx1"/>
                    </a:solidFill>
                  </a:rPr>
                  <a:t>to Alice</a:t>
                </a:r>
                <a:r>
                  <a:rPr lang="en-US" altLang="en-US" sz="2200" dirty="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’</a:t>
                </a:r>
                <a:r>
                  <a:rPr lang="en-US" altLang="en-US" sz="2200" dirty="0">
                    <a:solidFill>
                      <a:schemeClr val="tx1"/>
                    </a:solidFill>
                  </a:rPr>
                  <a:t>s bank</a:t>
                </a:r>
              </a:p>
              <a:p>
                <a:pPr marL="738188" lvl="1" indent="-280988" defTabSz="457200" eaLnBrk="1" hangingPunct="1">
                  <a:lnSpc>
                    <a:spcPct val="90000"/>
                  </a:lnSpc>
                </a:pPr>
                <a:r>
                  <a:rPr lang="en-US" altLang="en-US" sz="2000" dirty="0">
                    <a:solidFill>
                      <a:schemeClr val="tx1"/>
                    </a:solidFill>
                  </a:rPr>
                  <a:t>Bank validates </a:t>
                </a:r>
                <a:r>
                  <a:rPr lang="en-US" altLang="en-US" sz="2000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“Ok”=</a:t>
                </a:r>
                <a:r>
                  <a:rPr lang="en-US" altLang="en-US" sz="2000" i="1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Verify</a:t>
                </a:r>
                <a:r>
                  <a:rPr lang="en-US" altLang="en-US" sz="2000" i="1" baseline="-25000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Alice.v</a:t>
                </a:r>
                <a:r>
                  <a:rPr lang="en-US" altLang="en-US" sz="2000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US" altLang="en-US" sz="2000" i="1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m’,s</a:t>
                </a:r>
                <a:r>
                  <a:rPr lang="en-US" altLang="en-US" sz="2000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endParaRPr lang="en-US" altLang="en-US" sz="2000" dirty="0">
                  <a:solidFill>
                    <a:schemeClr val="tx1"/>
                  </a:solidFill>
                </a:endParaRPr>
              </a:p>
              <a:p>
                <a:pPr marL="411163" indent="-280988" defTabSz="457200" eaLnBrk="1" hangingPunct="1">
                  <a:lnSpc>
                    <a:spcPct val="90000"/>
                  </a:lnSpc>
                </a:pPr>
                <a:r>
                  <a:rPr lang="en-US" altLang="en-US" sz="2200" dirty="0">
                    <a:solidFill>
                      <a:schemeClr val="tx1"/>
                    </a:solidFill>
                  </a:rPr>
                  <a:t>Bank gives $</a:t>
                </a:r>
                <a14:m>
                  <m:oMath xmlns:m="http://schemas.openxmlformats.org/officeDocument/2006/math">
                    <m:r>
                      <a:rPr lang="en-US" altLang="en-US" sz="22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en-US" sz="22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altLang="en-US" sz="2200" dirty="0">
                    <a:solidFill>
                      <a:schemeClr val="tx1"/>
                    </a:solidFill>
                  </a:rPr>
                  <a:t> of Alice to Mal!!</a:t>
                </a:r>
              </a:p>
              <a:p>
                <a:pPr marL="411163" indent="-280988" defTabSz="457200" eaLnBrk="1" hangingPunct="1">
                  <a:lnSpc>
                    <a:spcPct val="90000"/>
                  </a:lnSpc>
                </a:pPr>
                <a:r>
                  <a:rPr lang="en-US" altLang="en-US" sz="2200" dirty="0">
                    <a:solidFill>
                      <a:schemeClr val="tx1"/>
                    </a:solidFill>
                  </a:rPr>
                  <a:t>This attack is simplified: </a:t>
                </a:r>
              </a:p>
              <a:p>
                <a:pPr marL="738188" lvl="1" indent="-280988" defTabSz="457200" eaLnBrk="1" hangingPunct="1">
                  <a:lnSpc>
                    <a:spcPct val="90000"/>
                  </a:lnSpc>
                </a:pPr>
                <a:r>
                  <a:rPr lang="en-US" altLang="en-US" sz="2000" dirty="0">
                    <a:solidFill>
                      <a:schemeClr val="tx1"/>
                    </a:solidFill>
                  </a:rPr>
                  <a:t>Mal has to find `good’ collision (high profit, convince Alice to sign)</a:t>
                </a:r>
              </a:p>
              <a:p>
                <a:pPr marL="738188" lvl="1" indent="-280988" defTabSz="457200" eaLnBrk="1" hangingPunct="1">
                  <a:lnSpc>
                    <a:spcPct val="90000"/>
                  </a:lnSpc>
                </a:pPr>
                <a:r>
                  <a:rPr lang="en-US" altLang="en-US" sz="2000" dirty="0">
                    <a:solidFill>
                      <a:schemeClr val="tx1"/>
                    </a:solidFill>
                  </a:rPr>
                  <a:t>People sign (PDF) files, not plain text…</a:t>
                </a:r>
              </a:p>
              <a:p>
                <a:pPr marL="411163" indent="-280988" defTabSz="457200" eaLnBrk="1" hangingPunct="1">
                  <a:lnSpc>
                    <a:spcPct val="90000"/>
                  </a:lnSpc>
                </a:pPr>
                <a:r>
                  <a:rPr lang="en-US" altLang="en-US" sz="2200" dirty="0">
                    <a:solidFill>
                      <a:schemeClr val="tx1"/>
                    </a:solidFill>
                  </a:rPr>
                  <a:t>In reality, attacker also chooses suffix </a:t>
                </a:r>
                <a:r>
                  <a:rPr lang="en-US" altLang="en-US" sz="2200" dirty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 stronger attack</a:t>
                </a:r>
                <a:endParaRPr lang="en-US" altLang="en-US" sz="2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74758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99244" y="1130060"/>
                <a:ext cx="8477250" cy="4870178"/>
              </a:xfrm>
              <a:blipFill>
                <a:blip r:embed="rId2"/>
                <a:stretch>
                  <a:fillRect t="-10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3158886"/>
      </p:ext>
    </p:extLst>
  </p:cSld>
  <p:clrMapOvr>
    <a:masterClrMapping/>
  </p:clrMapOvr>
  <p:transition spd="slow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3069" y="966158"/>
            <a:ext cx="8380272" cy="5089585"/>
          </a:xfrm>
        </p:spPr>
        <p:txBody>
          <a:bodyPr/>
          <a:lstStyle/>
          <a:p>
            <a:pPr marL="341313" defTabSz="449263" eaLnBrk="1" hangingPunct="1">
              <a:lnSpc>
                <a:spcPct val="110000"/>
              </a:lnSpc>
              <a:spcBef>
                <a:spcPts val="5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000" dirty="0"/>
              <a:t>On </a:t>
            </a:r>
            <a:r>
              <a:rPr lang="en-GB" altLang="en-US" sz="2000"/>
              <a:t>the whiteboard.</a:t>
            </a:r>
            <a:endParaRPr lang="en-GB" altLang="en-US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29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48176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 bwMode="auto">
          <a:xfrm>
            <a:off x="4763162" y="4371211"/>
            <a:ext cx="2318403" cy="1434353"/>
          </a:xfrm>
          <a:prstGeom prst="rect">
            <a:avLst/>
          </a:prstGeom>
          <a:solidFill>
            <a:srgbClr val="FFCC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2149742" y="4399888"/>
            <a:ext cx="2318403" cy="143435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Hash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88938" y="1023759"/>
                <a:ext cx="8229600" cy="3171216"/>
              </a:xfrm>
            </p:spPr>
            <p:txBody>
              <a:bodyPr/>
              <a:lstStyle/>
              <a:p>
                <a:r>
                  <a:rPr lang="en-US" sz="2400" u="sng" dirty="0"/>
                  <a:t>Input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2400" dirty="0"/>
                  <a:t>: binary strings</a:t>
                </a:r>
              </a:p>
              <a:p>
                <a:r>
                  <a:rPr lang="en-US" sz="2400" u="sng" dirty="0"/>
                  <a:t>Output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: </a:t>
                </a:r>
              </a:p>
              <a:p>
                <a:pPr lvl="1"/>
                <a:r>
                  <a:rPr lang="en-US" sz="2400" dirty="0"/>
                  <a:t>‘Short’ (n-bit) binary strings</a:t>
                </a:r>
              </a:p>
              <a:p>
                <a:pPr lvl="2"/>
                <a:r>
                  <a:rPr lang="en-US" sz="2400" dirty="0"/>
                  <a:t>Aka </a:t>
                </a:r>
                <a:r>
                  <a:rPr lang="en-US" sz="2400" b="1" dirty="0"/>
                  <a:t>message digest</a:t>
                </a:r>
              </a:p>
              <a:p>
                <a:r>
                  <a:rPr lang="en-US" sz="2400" dirty="0"/>
                  <a:t>Efficiently computable </a:t>
                </a:r>
              </a:p>
              <a:p>
                <a:r>
                  <a:rPr lang="en-US" sz="2400" dirty="0"/>
                  <a:t>Applications: cryptography, security, efficiency</a:t>
                </a:r>
              </a:p>
              <a:p>
                <a:r>
                  <a:rPr lang="en-US" sz="2400" u="sng" dirty="0"/>
                  <a:t>Keyed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, where the key is public, or </a:t>
                </a:r>
                <a:r>
                  <a:rPr lang="en-US" sz="2400" u="sng" dirty="0"/>
                  <a:t>unkeyed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8938" y="1023759"/>
                <a:ext cx="8229600" cy="3171216"/>
              </a:xfrm>
              <a:blipFill>
                <a:blip r:embed="rId2"/>
                <a:stretch>
                  <a:fillRect l="-154" t="-1594" b="-19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3</a:t>
            </a:fld>
            <a:endParaRPr lang="en-US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 bwMode="auto">
              <a:xfrm>
                <a:off x="5174475" y="4518188"/>
                <a:ext cx="1501454" cy="379421"/>
              </a:xfrm>
              <a:prstGeom prst="rect">
                <a:avLst/>
              </a:prstGeom>
              <a:solidFill>
                <a:srgbClr val="CC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174475" y="4518188"/>
                <a:ext cx="1501454" cy="37942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rapezoid 6"/>
          <p:cNvSpPr/>
          <p:nvPr/>
        </p:nvSpPr>
        <p:spPr bwMode="auto">
          <a:xfrm flipH="1" flipV="1">
            <a:off x="5168802" y="4912266"/>
            <a:ext cx="1507127" cy="389931"/>
          </a:xfrm>
          <a:prstGeom prst="trapezoid">
            <a:avLst>
              <a:gd name="adj" fmla="val 92006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5618378" y="4863406"/>
                <a:ext cx="44640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8378" y="4863406"/>
                <a:ext cx="446404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 bwMode="auto">
              <a:xfrm>
                <a:off x="5539120" y="5309752"/>
                <a:ext cx="766489" cy="404492"/>
              </a:xfrm>
              <a:prstGeom prst="rect">
                <a:avLst/>
              </a:prstGeom>
              <a:solidFill>
                <a:srgbClr val="CC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539120" y="5309752"/>
                <a:ext cx="766489" cy="404492"/>
              </a:xfrm>
              <a:prstGeom prst="rect">
                <a:avLst/>
              </a:prstGeom>
              <a:blipFill>
                <a:blip r:embed="rId5"/>
                <a:stretch>
                  <a:fillRect b="-5882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 bwMode="auto">
              <a:xfrm>
                <a:off x="2823255" y="4532845"/>
                <a:ext cx="1501454" cy="379421"/>
              </a:xfrm>
              <a:prstGeom prst="rect">
                <a:avLst/>
              </a:prstGeom>
              <a:solidFill>
                <a:srgbClr val="CC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823255" y="4532845"/>
                <a:ext cx="1501454" cy="37942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rapezoid 10"/>
          <p:cNvSpPr/>
          <p:nvPr/>
        </p:nvSpPr>
        <p:spPr bwMode="auto">
          <a:xfrm flipH="1" flipV="1">
            <a:off x="2817582" y="4926923"/>
            <a:ext cx="1507127" cy="389931"/>
          </a:xfrm>
          <a:prstGeom prst="trapezoid">
            <a:avLst>
              <a:gd name="adj" fmla="val 92006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3267158" y="4878063"/>
                <a:ext cx="44640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7158" y="4878063"/>
                <a:ext cx="446404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 bwMode="auto">
              <a:xfrm>
                <a:off x="3187900" y="5324409"/>
                <a:ext cx="766489" cy="404492"/>
              </a:xfrm>
              <a:prstGeom prst="rect">
                <a:avLst/>
              </a:prstGeom>
              <a:solidFill>
                <a:srgbClr val="CC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187900" y="5324409"/>
                <a:ext cx="766489" cy="404492"/>
              </a:xfrm>
              <a:prstGeom prst="rect">
                <a:avLst/>
              </a:prstGeom>
              <a:blipFill>
                <a:blip r:embed="rId8"/>
                <a:stretch>
                  <a:fillRect b="-5882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/>
          <p:cNvSpPr txBox="1"/>
          <p:nvPr/>
        </p:nvSpPr>
        <p:spPr>
          <a:xfrm>
            <a:off x="2288389" y="495246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>
                <a:latin typeface="Cambria Math" panose="02040503050406030204" pitchFamily="18" charset="0"/>
              </a:rPr>
              <a:t>k</a:t>
            </a:r>
          </a:p>
        </p:txBody>
      </p:sp>
      <p:cxnSp>
        <p:nvCxnSpPr>
          <p:cNvPr id="16" name="Straight Arrow Connector 15"/>
          <p:cNvCxnSpPr>
            <a:stCxn id="14" idx="3"/>
            <a:endCxn id="11" idx="3"/>
          </p:cNvCxnSpPr>
          <p:nvPr/>
        </p:nvCxnSpPr>
        <p:spPr bwMode="auto">
          <a:xfrm flipV="1">
            <a:off x="2594883" y="5121888"/>
            <a:ext cx="402079" cy="1524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724722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3" grpId="0" uiExpand="1" build="p"/>
      <p:bldP spid="10" grpId="0" animBg="1"/>
      <p:bldP spid="11" grpId="0" animBg="1"/>
      <p:bldP spid="12" grpId="0"/>
      <p:bldP spid="13" grpId="0" animBg="1"/>
      <p:bldP spid="1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6" name="Oval 25"/>
              <p:cNvSpPr/>
              <p:nvPr/>
            </p:nvSpPr>
            <p:spPr bwMode="auto">
              <a:xfrm>
                <a:off x="2314866" y="1102658"/>
                <a:ext cx="2285679" cy="1749153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Domain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sz="1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kumimoji="0" lang="en-US" sz="18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dPr>
                          <m:e>
                            <m:r>
                              <a:rPr kumimoji="0" lang="en-US" sz="18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kumimoji="0" lang="en-US" sz="1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Arial" pitchFamily="34" charset="0"/>
                          </a:rPr>
                          <m:t>∗</m:t>
                        </m:r>
                      </m:sup>
                    </m:sSup>
                  </m:oMath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26" name="Oval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314866" y="1102658"/>
                <a:ext cx="2285679" cy="1749153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Oval 24"/>
              <p:cNvSpPr/>
              <p:nvPr/>
            </p:nvSpPr>
            <p:spPr bwMode="auto">
              <a:xfrm>
                <a:off x="6290989" y="1392288"/>
                <a:ext cx="2176460" cy="1315053"/>
              </a:xfrm>
              <a:prstGeom prst="ellips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r>
                  <a: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Range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𝑛</m:t>
                        </m:r>
                      </m:sup>
                    </m:sSup>
                  </m:oMath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25" name="Oval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290989" y="1392288"/>
                <a:ext cx="2176460" cy="1315053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8370" name="Picture 2" descr="Image result for one-way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1829" y="1461208"/>
            <a:ext cx="1310901" cy="655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B647E9-0097-4ABD-9993-9790A29446C2}" type="slidenum">
              <a:rPr lang="he-IL" altLang="en-US"/>
              <a:pPr>
                <a:defRPr/>
              </a:pPr>
              <a:t>30</a:t>
            </a:fld>
            <a:endParaRPr lang="en-US" altLang="en-US"/>
          </a:p>
        </p:txBody>
      </p:sp>
      <p:sp>
        <p:nvSpPr>
          <p:cNvPr id="2" name="Rectangle 1"/>
          <p:cNvSpPr/>
          <p:nvPr/>
        </p:nvSpPr>
        <p:spPr bwMode="auto">
          <a:xfrm>
            <a:off x="8451273" y="5957455"/>
            <a:ext cx="235527" cy="138545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3"/>
              <p:cNvSpPr txBox="1">
                <a:spLocks noChangeArrowheads="1"/>
              </p:cNvSpPr>
              <p:nvPr/>
            </p:nvSpPr>
            <p:spPr bwMode="auto">
              <a:xfrm>
                <a:off x="384098" y="3261901"/>
                <a:ext cx="8432894" cy="286636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0000" tIns="46800" rIns="90000" bIns="46800" numCol="1" anchor="t" anchorCtr="0" compatLnSpc="1">
                <a:prstTxWarp prst="textNoShape">
                  <a:avLst/>
                </a:prstTxWarp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30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69925" indent="-325438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600">
                    <a:solidFill>
                      <a:schemeClr val="tx1"/>
                    </a:solidFill>
                    <a:latin typeface="+mn-lt"/>
                    <a:cs typeface="+mn-cs"/>
                  </a:defRPr>
                </a:lvl2pPr>
                <a:lvl3pPr marL="1022350" indent="-350838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200">
                    <a:solidFill>
                      <a:schemeClr val="tx1"/>
                    </a:solidFill>
                    <a:latin typeface="+mn-lt"/>
                    <a:cs typeface="+mn-cs"/>
                  </a:defRPr>
                </a:lvl3pPr>
                <a:lvl4pPr marL="1339850" indent="-315913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4pPr>
                <a:lvl5pPr marL="1681163" indent="-339725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5pPr>
                <a:lvl6pPr marL="21383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6pPr>
                <a:lvl7pPr marL="25955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7pPr>
                <a:lvl8pPr marL="30527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8pPr>
                <a:lvl9pPr marL="35099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9pPr>
              </a:lstStyle>
              <a:p>
                <a:pPr marL="668338" lvl="1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200" b="1" dirty="0">
                    <a:solidFill>
                      <a:srgbClr val="0000FF"/>
                    </a:solidFill>
                  </a:rPr>
                  <a:t>One-way function </a:t>
                </a:r>
                <a:r>
                  <a:rPr lang="en-GB" altLang="en-US" sz="2200" dirty="0">
                    <a:solidFill>
                      <a:srgbClr val="0000FF"/>
                    </a:solidFill>
                  </a:rPr>
                  <a:t>or</a:t>
                </a:r>
                <a:r>
                  <a:rPr lang="en-GB" altLang="en-US" sz="2200" b="1" dirty="0">
                    <a:solidFill>
                      <a:srgbClr val="0000FF"/>
                    </a:solidFill>
                  </a:rPr>
                  <a:t> first preimage resistance</a:t>
                </a:r>
                <a:r>
                  <a:rPr lang="en-GB" altLang="en-US" sz="2200" dirty="0">
                    <a:solidFill>
                      <a:srgbClr val="0000FF"/>
                    </a:solidFill>
                  </a:rPr>
                  <a:t>: </a:t>
                </a:r>
                <a:r>
                  <a:rPr lang="en-GB" altLang="en-US" sz="2200" dirty="0"/>
                  <a:t>given </a:t>
                </a:r>
                <a:r>
                  <a:rPr lang="en-GB" altLang="en-US" sz="2200" i="1" dirty="0">
                    <a:solidFill>
                      <a:srgbClr val="006633"/>
                    </a:solidFill>
                    <a:latin typeface="Times New Roman" pitchFamily="18" charset="0"/>
                    <a:cs typeface="Times New Roman" pitchFamily="18" charset="0"/>
                  </a:rPr>
                  <a:t>h(x)</a:t>
                </a:r>
                <a:r>
                  <a:rPr lang="en-GB" altLang="en-US" sz="2200" i="1" dirty="0"/>
                  <a:t> </a:t>
                </a:r>
                <a:r>
                  <a:rPr lang="en-GB" altLang="en-US" sz="2200" dirty="0"/>
                  <a:t>for </a:t>
                </a:r>
                <a:r>
                  <a:rPr lang="en-GB" altLang="en-US" sz="2200" u="sng" dirty="0"/>
                  <a:t>random</a:t>
                </a:r>
                <a:r>
                  <a:rPr lang="en-GB" altLang="en-US" sz="2200" dirty="0"/>
                  <a:t> </a:t>
                </a:r>
                <a:r>
                  <a:rPr lang="en-GB" altLang="en-US" sz="2200" i="1" dirty="0">
                    <a:solidFill>
                      <a:srgbClr val="006633"/>
                    </a:solidFill>
                    <a:latin typeface="Times New Roman" pitchFamily="18" charset="0"/>
                    <a:cs typeface="Times New Roman" pitchFamily="18" charset="0"/>
                  </a:rPr>
                  <a:t>x</a:t>
                </a:r>
                <a:r>
                  <a:rPr lang="en-GB" altLang="en-US" sz="2200" dirty="0">
                    <a:solidFill>
                      <a:srgbClr val="006633"/>
                    </a:solidFill>
                    <a:latin typeface="Times New Roman" pitchFamily="18" charset="0"/>
                    <a:cs typeface="Times New Roman" pitchFamily="18" charset="0"/>
                  </a:rPr>
                  <a:t>,</a:t>
                </a:r>
                <a:r>
                  <a:rPr lang="en-GB" altLang="en-US" sz="2200" dirty="0"/>
                  <a:t> it is hard to find </a:t>
                </a:r>
                <a:r>
                  <a:rPr lang="en-GB" altLang="en-US" sz="2200" i="1" dirty="0">
                    <a:solidFill>
                      <a:srgbClr val="006633"/>
                    </a:solidFill>
                    <a:latin typeface="Times New Roman" pitchFamily="18" charset="0"/>
                    <a:cs typeface="Times New Roman" pitchFamily="18" charset="0"/>
                  </a:rPr>
                  <a:t>x</a:t>
                </a:r>
                <a:r>
                  <a:rPr lang="en-GB" altLang="en-US" sz="2200" dirty="0"/>
                  <a:t>, </a:t>
                </a:r>
                <a:r>
                  <a:rPr lang="en-GB" altLang="en-US" sz="2200" u="sng" dirty="0"/>
                  <a:t>or any </a:t>
                </a:r>
                <a:r>
                  <a:rPr lang="en-GB" altLang="en-US" sz="2200" i="1" u="sng" dirty="0">
                    <a:solidFill>
                      <a:srgbClr val="006633"/>
                    </a:solidFill>
                    <a:latin typeface="Times New Roman" pitchFamily="18" charset="0"/>
                    <a:cs typeface="Times New Roman" pitchFamily="18" charset="0"/>
                  </a:rPr>
                  <a:t>x' </a:t>
                </a:r>
                <a:r>
                  <a:rPr lang="en-GB" altLang="en-US" sz="2200" dirty="0" err="1"/>
                  <a:t>s.t.</a:t>
                </a:r>
                <a:r>
                  <a:rPr lang="en-GB" altLang="en-US" sz="2200" i="1" dirty="0"/>
                  <a:t> </a:t>
                </a:r>
                <a:r>
                  <a:rPr lang="en-GB" altLang="en-US" sz="2200" i="1" dirty="0">
                    <a:solidFill>
                      <a:srgbClr val="006633"/>
                    </a:solidFill>
                    <a:latin typeface="Times New Roman" pitchFamily="18" charset="0"/>
                    <a:cs typeface="Times New Roman" pitchFamily="18" charset="0"/>
                  </a:rPr>
                  <a:t>h(x')=h(x)</a:t>
                </a:r>
                <a:endParaRPr lang="en-GB" altLang="en-US" sz="2200" kern="0" dirty="0">
                  <a:solidFill>
                    <a:srgbClr val="0000FF"/>
                  </a:solidFill>
                </a:endParaRPr>
              </a:p>
              <a:p>
                <a:pPr marL="342900" lvl="1" indent="0" defTabSz="449263" eaLnBrk="1" hangingPunct="1">
                  <a:lnSpc>
                    <a:spcPct val="110000"/>
                  </a:lnSpc>
                  <a:spcBef>
                    <a:spcPts val="500"/>
                  </a:spcBef>
                  <a:buNone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200" kern="0" dirty="0">
                    <a:solidFill>
                      <a:srgbClr val="FF00FF"/>
                    </a:solidFill>
                  </a:rPr>
                  <a:t>Compare to:</a:t>
                </a:r>
              </a:p>
              <a:p>
                <a:pPr marL="668338" lvl="1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200" kern="0" dirty="0">
                    <a:solidFill>
                      <a:srgbClr val="0000FF"/>
                    </a:solidFill>
                  </a:rPr>
                  <a:t>Collision-Resistance (CR): </a:t>
                </a:r>
                <a:r>
                  <a:rPr lang="en-GB" altLang="en-US" sz="2200" kern="0" dirty="0"/>
                  <a:t>hard to find collision, i.e., any </a:t>
                </a:r>
                <a14:m>
                  <m:oMath xmlns:m="http://schemas.openxmlformats.org/officeDocument/2006/math">
                    <m:r>
                      <a:rPr lang="en-US" altLang="en-US" sz="2200" kern="0" dirty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 </m:t>
                    </m:r>
                    <m:d>
                      <m:dPr>
                        <m:ctrlPr>
                          <a:rPr lang="en-US" altLang="en-US" sz="2200" i="1" kern="0" dirty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dPr>
                      <m:e>
                        <m:r>
                          <a:rPr lang="en-GB" altLang="en-US" sz="2200" i="1" kern="0" dirty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𝑥</m:t>
                        </m:r>
                        <m:r>
                          <a:rPr lang="en-US" altLang="en-US" sz="2200" i="1" kern="0" dirty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,</m:t>
                        </m:r>
                        <m:r>
                          <a:rPr lang="en-GB" altLang="en-US" sz="2200" i="1" kern="0" dirty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𝑥</m:t>
                        </m:r>
                        <m:r>
                          <a:rPr lang="en-GB" altLang="en-US" sz="2200" i="1" kern="0" dirty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’</m:t>
                        </m:r>
                      </m:e>
                    </m:d>
                  </m:oMath>
                </a14:m>
                <a:r>
                  <a:rPr lang="en-GB" altLang="en-US" sz="2200" i="1" kern="0" dirty="0">
                    <a:solidFill>
                      <a:srgbClr val="006633"/>
                    </a:solidFill>
                    <a:latin typeface="Times New Roman" pitchFamily="18" charset="0"/>
                    <a:cs typeface="Times New Roman" pitchFamily="18" charset="0"/>
                  </a:rPr>
                  <a:t> </a:t>
                </a:r>
                <a:r>
                  <a:rPr lang="en-GB" altLang="en-US" sz="2200" kern="0" dirty="0" err="1"/>
                  <a:t>s.t.</a:t>
                </a:r>
                <a:r>
                  <a:rPr lang="en-GB" altLang="en-US" sz="2200" kern="0" dirty="0"/>
                  <a:t> </a:t>
                </a:r>
                <a:r>
                  <a:rPr lang="en-GB" altLang="en-US" sz="2200" i="1" kern="0" dirty="0">
                    <a:solidFill>
                      <a:srgbClr val="006633"/>
                    </a:solidFill>
                    <a:latin typeface="Times New Roman" pitchFamily="18" charset="0"/>
                    <a:cs typeface="Times New Roman" pitchFamily="18" charset="0"/>
                  </a:rPr>
                  <a:t>h(x')=h(x), </a:t>
                </a:r>
                <a14:m>
                  <m:oMath xmlns:m="http://schemas.openxmlformats.org/officeDocument/2006/math">
                    <m:r>
                      <a:rPr lang="en-GB" altLang="en-US" sz="2200" i="1" kern="0" dirty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𝑥</m:t>
                    </m:r>
                    <m:r>
                      <a:rPr lang="en-GB" altLang="en-US" sz="2200" i="1" kern="0" dirty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≠</m:t>
                    </m:r>
                    <m:r>
                      <a:rPr lang="en-GB" altLang="en-US" sz="2200" i="1" kern="0" dirty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𝑥</m:t>
                    </m:r>
                    <m:r>
                      <a:rPr lang="en-GB" altLang="en-US" sz="2200" i="1" kern="0" dirty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’</m:t>
                    </m:r>
                  </m:oMath>
                </a14:m>
                <a:endParaRPr lang="en-GB" altLang="en-US" sz="2200" i="1" kern="0" dirty="0">
                  <a:solidFill>
                    <a:srgbClr val="006633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668338" lvl="1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200" kern="0" dirty="0">
                    <a:solidFill>
                      <a:srgbClr val="0000FF"/>
                    </a:solidFill>
                  </a:rPr>
                  <a:t>Second-preimage resistance (SPR): </a:t>
                </a:r>
                <a:r>
                  <a:rPr lang="en-GB" altLang="en-US" sz="2200" kern="0" dirty="0"/>
                  <a:t>hard to find collision with </a:t>
                </a:r>
                <a:r>
                  <a:rPr lang="en-GB" altLang="en-US" sz="2200" u="sng" kern="0" dirty="0"/>
                  <a:t>random</a:t>
                </a:r>
                <a:r>
                  <a:rPr lang="en-GB" altLang="en-US" sz="2200" kern="0" dirty="0"/>
                  <a:t> </a:t>
                </a:r>
                <a14:m>
                  <m:oMath xmlns:m="http://schemas.openxmlformats.org/officeDocument/2006/math">
                    <m:r>
                      <a:rPr lang="en-GB" altLang="en-US" sz="2200" i="1" kern="0" dirty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𝑥</m:t>
                    </m:r>
                  </m:oMath>
                </a14:m>
                <a:r>
                  <a:rPr lang="en-GB" altLang="en-US" sz="2200" kern="0" dirty="0"/>
                  <a:t>, i.e.,</a:t>
                </a:r>
                <a14:m>
                  <m:oMath xmlns:m="http://schemas.openxmlformats.org/officeDocument/2006/math">
                    <m:r>
                      <a:rPr lang="en-US" altLang="en-US" sz="2200" kern="0" dirty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   </m:t>
                    </m:r>
                    <m:r>
                      <a:rPr lang="en-GB" altLang="en-US" sz="2200" i="1" kern="0" dirty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𝑥</m:t>
                    </m:r>
                    <m:r>
                      <a:rPr lang="en-GB" altLang="en-US" sz="2200" i="1" kern="0" dirty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’</m:t>
                    </m:r>
                  </m:oMath>
                </a14:m>
                <a:r>
                  <a:rPr lang="en-GB" altLang="en-US" sz="2200" i="1" kern="0" dirty="0">
                    <a:solidFill>
                      <a:srgbClr val="006633"/>
                    </a:solidFill>
                    <a:latin typeface="Times New Roman" pitchFamily="18" charset="0"/>
                    <a:cs typeface="Times New Roman" pitchFamily="18" charset="0"/>
                  </a:rPr>
                  <a:t> </a:t>
                </a:r>
                <a:r>
                  <a:rPr lang="en-GB" altLang="en-US" sz="2200" kern="0" dirty="0" err="1"/>
                  <a:t>s.t.</a:t>
                </a:r>
                <a:r>
                  <a:rPr lang="en-GB" altLang="en-US" sz="2200" kern="0" dirty="0"/>
                  <a:t> </a:t>
                </a:r>
                <a:r>
                  <a:rPr lang="en-GB" altLang="en-US" sz="2200" i="1" kern="0" dirty="0">
                    <a:solidFill>
                      <a:srgbClr val="006633"/>
                    </a:solidFill>
                    <a:latin typeface="Times New Roman" pitchFamily="18" charset="0"/>
                    <a:cs typeface="Times New Roman" pitchFamily="18" charset="0"/>
                  </a:rPr>
                  <a:t>h(x')=h(x), </a:t>
                </a:r>
                <a14:m>
                  <m:oMath xmlns:m="http://schemas.openxmlformats.org/officeDocument/2006/math">
                    <m:r>
                      <a:rPr lang="en-GB" altLang="en-US" sz="2200" i="1" kern="0" dirty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𝑥</m:t>
                    </m:r>
                    <m:r>
                      <a:rPr lang="en-GB" altLang="en-US" sz="2200" i="1" kern="0" dirty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≠</m:t>
                    </m:r>
                    <m:r>
                      <a:rPr lang="en-GB" altLang="en-US" sz="2200" i="1" kern="0" dirty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𝑥</m:t>
                    </m:r>
                    <m:r>
                      <a:rPr lang="en-GB" altLang="en-US" sz="2200" i="1" kern="0" dirty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’</m:t>
                    </m:r>
                  </m:oMath>
                </a14:m>
                <a:endParaRPr lang="en-GB" altLang="en-US" sz="2200" kern="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0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84098" y="3261901"/>
                <a:ext cx="8432894" cy="2866363"/>
              </a:xfrm>
              <a:prstGeom prst="rect">
                <a:avLst/>
              </a:prstGeom>
              <a:blipFill>
                <a:blip r:embed="rId6"/>
                <a:stretch>
                  <a:fillRect t="-881" b="-3084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561975" y="244475"/>
            <a:ext cx="7772400" cy="795338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defTabSz="449263" eaLnBrk="1" hangingPunct="1">
              <a:buClr>
                <a:srgbClr val="CC9900"/>
              </a:buCl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en-US" sz="4000" dirty="0"/>
              <a:t>One-Way Function (OWF)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3377759" y="1735560"/>
                <a:ext cx="53309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∘</m:t>
                      </m:r>
                    </m:oMath>
                  </m:oMathPara>
                </a14:m>
                <a:endParaRPr lang="en-US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7759" y="1735560"/>
                <a:ext cx="533095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3325437" y="2196687"/>
                <a:ext cx="58541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′∘</m:t>
                      </m:r>
                    </m:oMath>
                  </m:oMathPara>
                </a14:m>
                <a:endParaRPr lang="en-US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5437" y="2196687"/>
                <a:ext cx="585417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6599503" y="2085809"/>
                <a:ext cx="152080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∘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  <a:cs typeface="Arial" pitchFamily="34" charset="0"/>
                        </a:rPr>
                        <m:t>h</m:t>
                      </m:r>
                      <m:d>
                        <m:dPr>
                          <m:ctrlP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</m:e>
                      </m:d>
                      <m:r>
                        <a:rPr lang="en-US" sz="1600" i="1" dirty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  <a:cs typeface="Arial" pitchFamily="34" charset="0"/>
                        </a:rPr>
                        <m:t>h</m:t>
                      </m:r>
                      <m:r>
                        <a:rPr lang="en-US" sz="1600" i="1" dirty="0">
                          <a:latin typeface="Cambria Math" panose="02040503050406030204" pitchFamily="18" charset="0"/>
                          <a:cs typeface="Arial" pitchFamily="34" charset="0"/>
                        </a:rPr>
                        <m:t>(</m:t>
                      </m:r>
                      <m:sSup>
                        <m:sSupPr>
                          <m:ctrlP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</m:e>
                        <m:sup>
                          <m: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′</m:t>
                          </m:r>
                        </m:sup>
                      </m:sSup>
                      <m:r>
                        <a:rPr lang="en-US" sz="1600" i="1" dirty="0">
                          <a:latin typeface="Cambria Math" panose="02040503050406030204" pitchFamily="18" charset="0"/>
                          <a:cs typeface="Arial" pitchFamily="34" charset="0"/>
                        </a:rPr>
                        <m:t>)</m:t>
                      </m:r>
                    </m:oMath>
                  </m:oMathPara>
                </a14:m>
                <a:endParaRPr lang="en-US" sz="160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9503" y="2085809"/>
                <a:ext cx="1520801" cy="338554"/>
              </a:xfrm>
              <a:prstGeom prst="rect">
                <a:avLst/>
              </a:prstGeom>
              <a:blipFill>
                <a:blip r:embed="rId9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/>
          <p:cNvCxnSpPr/>
          <p:nvPr/>
        </p:nvCxnSpPr>
        <p:spPr bwMode="auto">
          <a:xfrm>
            <a:off x="3774143" y="1936376"/>
            <a:ext cx="2967318" cy="33169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Straight Arrow Connector 16"/>
          <p:cNvCxnSpPr/>
          <p:nvPr/>
        </p:nvCxnSpPr>
        <p:spPr bwMode="auto">
          <a:xfrm flipV="1">
            <a:off x="3774143" y="2268071"/>
            <a:ext cx="2967318" cy="11477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4411496" y="1170142"/>
                <a:ext cx="20489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/>
                  <a:t>Hash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</m:e>
                    </m:d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1496" y="1170142"/>
                <a:ext cx="2048959" cy="369332"/>
              </a:xfrm>
              <a:prstGeom prst="rect">
                <a:avLst/>
              </a:prstGeom>
              <a:blipFill>
                <a:blip r:embed="rId10"/>
                <a:stretch>
                  <a:fillRect l="-2679" t="-9836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ight Arrow 18"/>
          <p:cNvSpPr/>
          <p:nvPr/>
        </p:nvSpPr>
        <p:spPr bwMode="auto">
          <a:xfrm flipH="1">
            <a:off x="4761122" y="2365754"/>
            <a:ext cx="1344706" cy="565877"/>
          </a:xfrm>
          <a:prstGeom prst="rightArrow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Hard</a:t>
            </a:r>
          </a:p>
        </p:txBody>
      </p:sp>
      <p:sp>
        <p:nvSpPr>
          <p:cNvPr id="20" name="Rounded Rectangle 19"/>
          <p:cNvSpPr/>
          <p:nvPr/>
        </p:nvSpPr>
        <p:spPr bwMode="auto">
          <a:xfrm>
            <a:off x="702192" y="1782390"/>
            <a:ext cx="1299882" cy="385482"/>
          </a:xfrm>
          <a:prstGeom prst="roundRect">
            <a:avLst/>
          </a:prstGeom>
          <a:solidFill>
            <a:srgbClr val="FF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Adversary</a:t>
            </a:r>
          </a:p>
        </p:txBody>
      </p:sp>
      <p:sp>
        <p:nvSpPr>
          <p:cNvPr id="21" name="Down Arrow 20"/>
          <p:cNvSpPr/>
          <p:nvPr/>
        </p:nvSpPr>
        <p:spPr bwMode="auto">
          <a:xfrm>
            <a:off x="1177322" y="2209524"/>
            <a:ext cx="349624" cy="141164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 bwMode="auto">
              <a:xfrm>
                <a:off x="742488" y="2410788"/>
                <a:ext cx="1219290" cy="339046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lvl="1"/>
                <a14:m>
                  <m:oMath xmlns:m="http://schemas.openxmlformats.org/officeDocument/2006/math">
                    <m:r>
                      <a:rPr lang="en-GB" altLang="en-US" sz="2400" i="1" kern="0" dirty="0" smtClean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𝑥</m:t>
                    </m:r>
                    <m:r>
                      <a:rPr lang="en-GB" altLang="en-US" sz="2400" i="1" kern="0" dirty="0" smtClean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’</m:t>
                    </m:r>
                  </m:oMath>
                </a14:m>
                <a:r>
                  <a:rPr lang="en-GB" altLang="en-US" sz="2400" i="1" kern="0">
                    <a:solidFill>
                      <a:srgbClr val="006633"/>
                    </a:solidFill>
                    <a:latin typeface="Times New Roman" pitchFamily="18" charset="0"/>
                    <a:cs typeface="Times New Roman" pitchFamily="18" charset="0"/>
                  </a:rPr>
                  <a:t> </a:t>
                </a:r>
                <a:r>
                  <a:rPr lang="en-GB" altLang="en-US" sz="2000" kern="0">
                    <a:cs typeface="Times New Roman" pitchFamily="18" charset="0"/>
                  </a:rPr>
                  <a:t>(or </a:t>
                </a:r>
                <a14:m>
                  <m:oMath xmlns:m="http://schemas.openxmlformats.org/officeDocument/2006/math">
                    <m:r>
                      <a:rPr lang="en-GB" altLang="en-US" sz="2000" i="1" kern="0" dirty="0">
                        <a:latin typeface="Cambria Math" panose="02040503050406030204" pitchFamily="18" charset="0"/>
                        <a:cs typeface="Times New Roman" pitchFamily="18" charset="0"/>
                      </a:rPr>
                      <m:t>𝑥</m:t>
                    </m:r>
                  </m:oMath>
                </a14:m>
                <a:r>
                  <a:rPr lang="en-GB" altLang="en-US" sz="2000" kern="0"/>
                  <a:t>)</a:t>
                </a:r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42488" y="2410788"/>
                <a:ext cx="1219290" cy="339046"/>
              </a:xfrm>
              <a:prstGeom prst="rect">
                <a:avLst/>
              </a:prstGeom>
              <a:blipFill>
                <a:blip r:embed="rId11"/>
                <a:stretch>
                  <a:fillRect l="-990" t="-10345" b="-43103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 bwMode="auto">
              <a:xfrm>
                <a:off x="484004" y="1200428"/>
                <a:ext cx="1736259" cy="339046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lvl="1"/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cs typeface="Arial" pitchFamily="34" charset="0"/>
                      </a:rPr>
                      <m:t>h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GB" altLang="en-US" kern="0">
                    <a:solidFill>
                      <a:schemeClr val="tx1"/>
                    </a:solidFill>
                    <a:cs typeface="Times New Roman" pitchFamily="18" charset="0"/>
                  </a:rPr>
                  <a:t> </a:t>
                </a:r>
                <a:r>
                  <a:rPr lang="en-GB" altLang="en-US" sz="1600" kern="0">
                    <a:solidFill>
                      <a:schemeClr val="tx1"/>
                    </a:solidFill>
                    <a:cs typeface="Times New Roman" pitchFamily="18" charset="0"/>
                  </a:rPr>
                  <a:t>(random </a:t>
                </a:r>
                <a14:m>
                  <m:oMath xmlns:m="http://schemas.openxmlformats.org/officeDocument/2006/math">
                    <m:r>
                      <a:rPr lang="en-GB" altLang="en-US" sz="1600" i="1" kern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𝑥</m:t>
                    </m:r>
                  </m:oMath>
                </a14:m>
                <a:r>
                  <a:rPr lang="en-GB" altLang="en-US" kern="0"/>
                  <a:t>)</a:t>
                </a:r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84004" y="1200428"/>
                <a:ext cx="1736259" cy="339046"/>
              </a:xfrm>
              <a:prstGeom prst="rect">
                <a:avLst/>
              </a:prstGeom>
              <a:blipFill>
                <a:blip r:embed="rId12"/>
                <a:stretch>
                  <a:fillRect t="-12069" r="-1045" b="-29310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Down Arrow 23"/>
          <p:cNvSpPr/>
          <p:nvPr/>
        </p:nvSpPr>
        <p:spPr bwMode="auto">
          <a:xfrm>
            <a:off x="1177322" y="1599908"/>
            <a:ext cx="349624" cy="141164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8153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6" name="Oval 25"/>
              <p:cNvSpPr/>
              <p:nvPr/>
            </p:nvSpPr>
            <p:spPr bwMode="auto">
              <a:xfrm>
                <a:off x="2314866" y="1102658"/>
                <a:ext cx="2285679" cy="1749153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Domain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sz="1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kumimoji="0" lang="en-US" sz="18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dPr>
                          <m:e>
                            <m:r>
                              <a:rPr kumimoji="0" lang="en-US" sz="18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kumimoji="0" lang="en-US" sz="1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Arial" pitchFamily="34" charset="0"/>
                          </a:rPr>
                          <m:t>∗</m:t>
                        </m:r>
                      </m:sup>
                    </m:sSup>
                  </m:oMath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26" name="Oval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314866" y="1102658"/>
                <a:ext cx="2285679" cy="1749153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Oval 24"/>
              <p:cNvSpPr/>
              <p:nvPr/>
            </p:nvSpPr>
            <p:spPr bwMode="auto">
              <a:xfrm>
                <a:off x="6290989" y="1392288"/>
                <a:ext cx="2176460" cy="1315053"/>
              </a:xfrm>
              <a:prstGeom prst="ellips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r>
                  <a: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Range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𝑛</m:t>
                        </m:r>
                      </m:sup>
                    </m:sSup>
                  </m:oMath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25" name="Oval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290989" y="1392288"/>
                <a:ext cx="2176460" cy="1315053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8370" name="Picture 2" descr="Image result for one-way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1829" y="1461208"/>
            <a:ext cx="1310901" cy="655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B647E9-0097-4ABD-9993-9790A29446C2}" type="slidenum">
              <a:rPr lang="he-IL" altLang="en-US"/>
              <a:pPr>
                <a:defRPr/>
              </a:pPr>
              <a:t>31</a:t>
            </a:fld>
            <a:endParaRPr lang="en-US" altLang="en-US"/>
          </a:p>
        </p:txBody>
      </p:sp>
      <p:sp>
        <p:nvSpPr>
          <p:cNvPr id="2" name="Rectangle 1"/>
          <p:cNvSpPr/>
          <p:nvPr/>
        </p:nvSpPr>
        <p:spPr bwMode="auto">
          <a:xfrm>
            <a:off x="8451273" y="5957455"/>
            <a:ext cx="235527" cy="138545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355553" y="3233272"/>
            <a:ext cx="8432894" cy="30260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n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69925" indent="-3254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itchFamily="2" charset="2"/>
              <a:buChar char="q"/>
              <a:defRPr sz="2600">
                <a:solidFill>
                  <a:schemeClr val="tx1"/>
                </a:solidFill>
                <a:latin typeface="+mn-lt"/>
                <a:cs typeface="+mn-cs"/>
              </a:defRPr>
            </a:lvl2pPr>
            <a:lvl3pPr marL="1022350" indent="-3508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n"/>
              <a:defRPr sz="2200">
                <a:solidFill>
                  <a:schemeClr val="tx1"/>
                </a:solidFill>
                <a:latin typeface="+mn-lt"/>
                <a:cs typeface="+mn-cs"/>
              </a:defRPr>
            </a:lvl3pPr>
            <a:lvl4pPr marL="1339850" indent="-315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1681163" indent="-3397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21383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5955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0527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5099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668338" lvl="1" defTabSz="449263" eaLnBrk="1" hangingPunct="1">
              <a:lnSpc>
                <a:spcPct val="110000"/>
              </a:lnSpc>
              <a:spcBef>
                <a:spcPts val="5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400" b="1" dirty="0"/>
              <a:t>One-time password authentication: </a:t>
            </a:r>
          </a:p>
          <a:p>
            <a:pPr marL="1020763" lvl="2" defTabSz="449263" eaLnBrk="1" hangingPunct="1">
              <a:lnSpc>
                <a:spcPct val="110000"/>
              </a:lnSpc>
              <a:spcBef>
                <a:spcPts val="5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000" dirty="0"/>
              <a:t>Select random </a:t>
            </a:r>
            <a:r>
              <a:rPr lang="en-GB" altLang="en-US" i="1" dirty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GB" altLang="en-US" sz="2000" dirty="0"/>
              <a:t> : ‘one-time password’ (keep secret!)</a:t>
            </a:r>
          </a:p>
          <a:p>
            <a:pPr marL="1020763" lvl="2" defTabSz="449263" eaLnBrk="1" hangingPunct="1">
              <a:lnSpc>
                <a:spcPct val="110000"/>
              </a:lnSpc>
              <a:spcBef>
                <a:spcPts val="5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000" dirty="0"/>
              <a:t>Validate using non-secret ‘one-time validation token’: </a:t>
            </a:r>
            <a:r>
              <a:rPr lang="en-GB" altLang="en-US" i="1" dirty="0">
                <a:solidFill>
                  <a:srgbClr val="006633"/>
                </a:solidFill>
                <a:latin typeface="Times New Roman" pitchFamily="18" charset="0"/>
                <a:cs typeface="Times New Roman" pitchFamily="18" charset="0"/>
              </a:rPr>
              <a:t>h(x)</a:t>
            </a:r>
            <a:endParaRPr lang="en-GB" altLang="en-US" dirty="0"/>
          </a:p>
          <a:p>
            <a:pPr marL="668338" lvl="1" defTabSz="449263" eaLnBrk="1" hangingPunct="1">
              <a:lnSpc>
                <a:spcPct val="110000"/>
              </a:lnSpc>
              <a:spcBef>
                <a:spcPts val="5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400" dirty="0"/>
              <a:t>Extend to one-time public-key signatures.</a:t>
            </a:r>
          </a:p>
          <a:p>
            <a:pPr marL="1020763" lvl="2" defTabSz="449263" eaLnBrk="1" hangingPunct="1">
              <a:lnSpc>
                <a:spcPct val="110000"/>
              </a:lnSpc>
              <a:spcBef>
                <a:spcPts val="5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000" dirty="0"/>
              <a:t>Will be covered later when we study digital signatures. </a:t>
            </a:r>
          </a:p>
          <a:p>
            <a:pPr marL="669925" lvl="2" indent="0" algn="ctr" defTabSz="449263" eaLnBrk="1" hangingPunct="1">
              <a:lnSpc>
                <a:spcPct val="110000"/>
              </a:lnSpc>
              <a:spcBef>
                <a:spcPts val="500"/>
              </a:spcBef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GB" altLang="en-US" sz="2000" b="1" i="1" dirty="0"/>
          </a:p>
          <a:p>
            <a:pPr marL="669925" lvl="2" indent="0" algn="ctr" defTabSz="449263" eaLnBrk="1" hangingPunct="1">
              <a:lnSpc>
                <a:spcPct val="110000"/>
              </a:lnSpc>
              <a:spcBef>
                <a:spcPts val="500"/>
              </a:spcBef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000" b="1" i="1" dirty="0">
                <a:solidFill>
                  <a:srgbClr val="FF0000"/>
                </a:solidFill>
              </a:rPr>
              <a:t>How about a one-time password chain?</a:t>
            </a:r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561974" y="244475"/>
            <a:ext cx="8250331" cy="1325620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90000" tIns="46800" rIns="90000" bIns="4680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defTabSz="449263" eaLnBrk="1" hangingPunct="1">
              <a:buClr>
                <a:srgbClr val="CC9900"/>
              </a:buCl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en-US" sz="3400" dirty="0"/>
              <a:t>Application: One-time Password Authentication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3377759" y="1735560"/>
                <a:ext cx="53309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∘</m:t>
                      </m:r>
                    </m:oMath>
                  </m:oMathPara>
                </a14:m>
                <a:endParaRPr lang="en-US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7759" y="1735560"/>
                <a:ext cx="533095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3325437" y="2196687"/>
                <a:ext cx="58541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′∘</m:t>
                      </m:r>
                    </m:oMath>
                  </m:oMathPara>
                </a14:m>
                <a:endParaRPr lang="en-US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5437" y="2196687"/>
                <a:ext cx="585417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6599503" y="2085809"/>
                <a:ext cx="152080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∘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  <a:cs typeface="Arial" pitchFamily="34" charset="0"/>
                        </a:rPr>
                        <m:t>h</m:t>
                      </m:r>
                      <m:d>
                        <m:dPr>
                          <m:ctrlP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</m:e>
                      </m:d>
                      <m:r>
                        <a:rPr lang="en-US" sz="1600" i="1" dirty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  <a:cs typeface="Arial" pitchFamily="34" charset="0"/>
                        </a:rPr>
                        <m:t>h</m:t>
                      </m:r>
                      <m:r>
                        <a:rPr lang="en-US" sz="1600" i="1" dirty="0">
                          <a:latin typeface="Cambria Math" panose="02040503050406030204" pitchFamily="18" charset="0"/>
                          <a:cs typeface="Arial" pitchFamily="34" charset="0"/>
                        </a:rPr>
                        <m:t>(</m:t>
                      </m:r>
                      <m:sSup>
                        <m:sSupPr>
                          <m:ctrlP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</m:e>
                        <m:sup>
                          <m: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′</m:t>
                          </m:r>
                        </m:sup>
                      </m:sSup>
                      <m:r>
                        <a:rPr lang="en-US" sz="1600" i="1" dirty="0">
                          <a:latin typeface="Cambria Math" panose="02040503050406030204" pitchFamily="18" charset="0"/>
                          <a:cs typeface="Arial" pitchFamily="34" charset="0"/>
                        </a:rPr>
                        <m:t>)</m:t>
                      </m:r>
                    </m:oMath>
                  </m:oMathPara>
                </a14:m>
                <a:endParaRPr lang="en-US" sz="160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9503" y="2085809"/>
                <a:ext cx="1520801" cy="338554"/>
              </a:xfrm>
              <a:prstGeom prst="rect">
                <a:avLst/>
              </a:prstGeom>
              <a:blipFill>
                <a:blip r:embed="rId8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/>
          <p:cNvCxnSpPr/>
          <p:nvPr/>
        </p:nvCxnSpPr>
        <p:spPr bwMode="auto">
          <a:xfrm>
            <a:off x="3774143" y="1936376"/>
            <a:ext cx="2967318" cy="33169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Straight Arrow Connector 16"/>
          <p:cNvCxnSpPr/>
          <p:nvPr/>
        </p:nvCxnSpPr>
        <p:spPr bwMode="auto">
          <a:xfrm flipV="1">
            <a:off x="3774143" y="2268071"/>
            <a:ext cx="2967318" cy="11477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4411496" y="1170142"/>
                <a:ext cx="20489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/>
                  <a:t>Hash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</m:e>
                    </m:d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1496" y="1170142"/>
                <a:ext cx="2048959" cy="369332"/>
              </a:xfrm>
              <a:prstGeom prst="rect">
                <a:avLst/>
              </a:prstGeom>
              <a:blipFill>
                <a:blip r:embed="rId9"/>
                <a:stretch>
                  <a:fillRect l="-2679" t="-9836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ight Arrow 18"/>
          <p:cNvSpPr/>
          <p:nvPr/>
        </p:nvSpPr>
        <p:spPr bwMode="auto">
          <a:xfrm flipH="1">
            <a:off x="4761122" y="2365754"/>
            <a:ext cx="1344706" cy="565877"/>
          </a:xfrm>
          <a:prstGeom prst="rightArrow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Hard</a:t>
            </a:r>
          </a:p>
        </p:txBody>
      </p:sp>
      <p:sp>
        <p:nvSpPr>
          <p:cNvPr id="20" name="Rounded Rectangle 19"/>
          <p:cNvSpPr/>
          <p:nvPr/>
        </p:nvSpPr>
        <p:spPr bwMode="auto">
          <a:xfrm>
            <a:off x="702192" y="1782390"/>
            <a:ext cx="1299882" cy="385482"/>
          </a:xfrm>
          <a:prstGeom prst="roundRect">
            <a:avLst/>
          </a:prstGeom>
          <a:solidFill>
            <a:srgbClr val="FF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Adversary</a:t>
            </a:r>
          </a:p>
        </p:txBody>
      </p:sp>
      <p:sp>
        <p:nvSpPr>
          <p:cNvPr id="21" name="Down Arrow 20"/>
          <p:cNvSpPr/>
          <p:nvPr/>
        </p:nvSpPr>
        <p:spPr bwMode="auto">
          <a:xfrm>
            <a:off x="1177322" y="2209524"/>
            <a:ext cx="349624" cy="141164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 bwMode="auto">
              <a:xfrm>
                <a:off x="742488" y="2410788"/>
                <a:ext cx="1219290" cy="339046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lvl="1"/>
                <a14:m>
                  <m:oMath xmlns:m="http://schemas.openxmlformats.org/officeDocument/2006/math">
                    <m:r>
                      <a:rPr lang="en-GB" altLang="en-US" sz="2400" i="1" kern="0" dirty="0" smtClean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𝑥</m:t>
                    </m:r>
                    <m:r>
                      <a:rPr lang="en-GB" altLang="en-US" sz="2400" i="1" kern="0" dirty="0" smtClean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’</m:t>
                    </m:r>
                  </m:oMath>
                </a14:m>
                <a:r>
                  <a:rPr lang="en-GB" altLang="en-US" sz="2400" i="1" kern="0">
                    <a:solidFill>
                      <a:srgbClr val="006633"/>
                    </a:solidFill>
                    <a:latin typeface="Times New Roman" pitchFamily="18" charset="0"/>
                    <a:cs typeface="Times New Roman" pitchFamily="18" charset="0"/>
                  </a:rPr>
                  <a:t> </a:t>
                </a:r>
                <a:r>
                  <a:rPr lang="en-GB" altLang="en-US" sz="2000" kern="0">
                    <a:cs typeface="Times New Roman" pitchFamily="18" charset="0"/>
                  </a:rPr>
                  <a:t>(or </a:t>
                </a:r>
                <a14:m>
                  <m:oMath xmlns:m="http://schemas.openxmlformats.org/officeDocument/2006/math">
                    <m:r>
                      <a:rPr lang="en-GB" altLang="en-US" sz="2000" i="1" kern="0" dirty="0">
                        <a:latin typeface="Cambria Math" panose="02040503050406030204" pitchFamily="18" charset="0"/>
                        <a:cs typeface="Times New Roman" pitchFamily="18" charset="0"/>
                      </a:rPr>
                      <m:t>𝑥</m:t>
                    </m:r>
                  </m:oMath>
                </a14:m>
                <a:r>
                  <a:rPr lang="en-GB" altLang="en-US" sz="2000" kern="0"/>
                  <a:t>)</a:t>
                </a:r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42488" y="2410788"/>
                <a:ext cx="1219290" cy="339046"/>
              </a:xfrm>
              <a:prstGeom prst="rect">
                <a:avLst/>
              </a:prstGeom>
              <a:blipFill>
                <a:blip r:embed="rId10"/>
                <a:stretch>
                  <a:fillRect l="-990" t="-10345" b="-43103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 bwMode="auto">
              <a:xfrm>
                <a:off x="484004" y="1200428"/>
                <a:ext cx="1736259" cy="339046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lvl="1"/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cs typeface="Arial" pitchFamily="34" charset="0"/>
                      </a:rPr>
                      <m:t>h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GB" altLang="en-US" kern="0">
                    <a:solidFill>
                      <a:schemeClr val="tx1"/>
                    </a:solidFill>
                    <a:cs typeface="Times New Roman" pitchFamily="18" charset="0"/>
                  </a:rPr>
                  <a:t> </a:t>
                </a:r>
                <a:r>
                  <a:rPr lang="en-GB" altLang="en-US" sz="1600" kern="0">
                    <a:solidFill>
                      <a:schemeClr val="tx1"/>
                    </a:solidFill>
                    <a:cs typeface="Times New Roman" pitchFamily="18" charset="0"/>
                  </a:rPr>
                  <a:t>(random </a:t>
                </a:r>
                <a14:m>
                  <m:oMath xmlns:m="http://schemas.openxmlformats.org/officeDocument/2006/math">
                    <m:r>
                      <a:rPr lang="en-GB" altLang="en-US" sz="1600" i="1" kern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𝑥</m:t>
                    </m:r>
                  </m:oMath>
                </a14:m>
                <a:r>
                  <a:rPr lang="en-GB" altLang="en-US" kern="0"/>
                  <a:t>)</a:t>
                </a:r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84004" y="1200428"/>
                <a:ext cx="1736259" cy="339046"/>
              </a:xfrm>
              <a:prstGeom prst="rect">
                <a:avLst/>
              </a:prstGeom>
              <a:blipFill>
                <a:blip r:embed="rId11"/>
                <a:stretch>
                  <a:fillRect t="-12069" r="-1045" b="-29310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Down Arrow 23"/>
          <p:cNvSpPr/>
          <p:nvPr/>
        </p:nvSpPr>
        <p:spPr bwMode="auto">
          <a:xfrm>
            <a:off x="1177322" y="1599908"/>
            <a:ext cx="349624" cy="141164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2385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B647E9-0097-4ABD-9993-9790A29446C2}" type="slidenum">
              <a:rPr lang="he-IL" altLang="en-US"/>
              <a:pPr>
                <a:defRPr/>
              </a:pPr>
              <a:t>32</a:t>
            </a:fld>
            <a:endParaRPr lang="en-US" altLang="en-US"/>
          </a:p>
        </p:txBody>
      </p:sp>
      <p:sp>
        <p:nvSpPr>
          <p:cNvPr id="2" name="Rectangle 1"/>
          <p:cNvSpPr/>
          <p:nvPr/>
        </p:nvSpPr>
        <p:spPr bwMode="auto">
          <a:xfrm>
            <a:off x="8451273" y="5957455"/>
            <a:ext cx="235527" cy="138545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3"/>
              <p:cNvSpPr txBox="1">
                <a:spLocks noChangeArrowheads="1"/>
              </p:cNvSpPr>
              <p:nvPr/>
            </p:nvSpPr>
            <p:spPr bwMode="auto">
              <a:xfrm>
                <a:off x="253906" y="1009847"/>
                <a:ext cx="8432894" cy="513743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0000" tIns="46800" rIns="90000" bIns="46800" numCol="1" anchor="t" anchorCtr="0" compatLnSpc="1">
                <a:prstTxWarp prst="textNoShape">
                  <a:avLst/>
                </a:prstTxWarp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30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69925" indent="-325438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600">
                    <a:solidFill>
                      <a:schemeClr val="tx1"/>
                    </a:solidFill>
                    <a:latin typeface="+mn-lt"/>
                    <a:cs typeface="+mn-cs"/>
                  </a:defRPr>
                </a:lvl2pPr>
                <a:lvl3pPr marL="1022350" indent="-350838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200">
                    <a:solidFill>
                      <a:schemeClr val="tx1"/>
                    </a:solidFill>
                    <a:latin typeface="+mn-lt"/>
                    <a:cs typeface="+mn-cs"/>
                  </a:defRPr>
                </a:lvl3pPr>
                <a:lvl4pPr marL="1339850" indent="-315913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4pPr>
                <a:lvl5pPr marL="1681163" indent="-339725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5pPr>
                <a:lvl6pPr marL="21383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6pPr>
                <a:lvl7pPr marL="25955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7pPr>
                <a:lvl8pPr marL="30527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8pPr>
                <a:lvl9pPr marL="35099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9pPr>
              </a:lstStyle>
              <a:p>
                <a:pPr marL="341313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800" dirty="0"/>
                  <a:t>Alice computes a hash chain instead of one hash: </a:t>
                </a:r>
              </a:p>
              <a:p>
                <a:pPr marL="668338" lvl="1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400" dirty="0"/>
                  <a:t>Select random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alt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altLang="en-US" sz="2400" dirty="0"/>
                  <a:t> then compute a chain of length </a:t>
                </a:r>
                <a14:m>
                  <m:oMath xmlns:m="http://schemas.openxmlformats.org/officeDocument/2006/math">
                    <m:r>
                      <a:rPr lang="en-US" altLang="en-US" sz="2400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GB" altLang="en-US" sz="2400" dirty="0"/>
                  <a:t> of hashes: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alt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en-US" sz="2400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altLang="en-US" sz="2400" dirty="0"/>
                  <a:t> </a:t>
                </a:r>
              </a:p>
              <a:p>
                <a:pPr marL="668338" lvl="1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400" dirty="0"/>
                  <a:t>This allows Alice to authenticate </a:t>
                </a:r>
                <a14:m>
                  <m:oMath xmlns:m="http://schemas.openxmlformats.org/officeDocument/2006/math">
                    <m:r>
                      <a:rPr lang="en-US" altLang="en-US" sz="2800" i="1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GB" altLang="en-US" dirty="0"/>
                  <a:t> times instead of one.</a:t>
                </a:r>
              </a:p>
              <a:p>
                <a:pPr marL="1020763" lvl="2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dirty="0"/>
                  <a:t>Alice gives the server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alt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en-US" sz="20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GB" altLang="en-US" dirty="0"/>
                  <a:t> then each time she wants to authenticate she sends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alt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en-US" sz="20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endParaRPr lang="en-GB" altLang="en-US" sz="2000" dirty="0"/>
              </a:p>
              <a:p>
                <a:pPr marL="1020763" lvl="2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000" dirty="0"/>
                  <a:t>The server can check by verifying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alt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en-US" sz="2000" i="1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en-US" sz="20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en-US" sz="20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altLang="en-US" sz="2000" dirty="0"/>
                  <a:t>  </a:t>
                </a:r>
                <a:endParaRPr lang="en-GB" altLang="en-US" dirty="0"/>
              </a:p>
              <a:p>
                <a:pPr marL="341313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800" dirty="0"/>
                  <a:t>A one-way function property alone may not sufficient, </a:t>
                </a:r>
                <a14:m>
                  <m:oMath xmlns:m="http://schemas.openxmlformats.org/officeDocument/2006/math">
                    <m:r>
                      <a:rPr lang="en-US" altLang="en-US" sz="2800" b="0" i="1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GB" altLang="en-US" sz="2400" dirty="0"/>
                  <a:t> </a:t>
                </a:r>
                <a:r>
                  <a:rPr lang="en-GB" altLang="en-US" sz="2800" dirty="0"/>
                  <a:t>has also to be a permutation. </a:t>
                </a:r>
              </a:p>
              <a:p>
                <a:pPr marL="668338" lvl="1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en-US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altLang="en-US" sz="2400" dirty="0"/>
                  <a:t> need to be uniformly distributed.</a:t>
                </a:r>
              </a:p>
            </p:txBody>
          </p:sp>
        </mc:Choice>
        <mc:Fallback xmlns="">
          <p:sp>
            <p:nvSpPr>
              <p:cNvPr id="10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3906" y="1009847"/>
                <a:ext cx="8432894" cy="5137433"/>
              </a:xfrm>
              <a:prstGeom prst="rect">
                <a:avLst/>
              </a:prstGeom>
              <a:blipFill>
                <a:blip r:embed="rId3"/>
                <a:stretch>
                  <a:fillRect l="-602" t="-988" r="-1958" b="-494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561974" y="244475"/>
            <a:ext cx="8250331" cy="617734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90000" tIns="46800" rIns="90000" bIns="4680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defTabSz="449263" eaLnBrk="1" hangingPunct="1">
              <a:buClr>
                <a:srgbClr val="CC9900"/>
              </a:buCl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en-US" sz="3400" dirty="0"/>
              <a:t>Not an Application: One-time Password Chain</a:t>
            </a:r>
          </a:p>
        </p:txBody>
      </p:sp>
    </p:spTree>
    <p:extLst>
      <p:ext uri="{BB962C8B-B14F-4D97-AF65-F5344CB8AC3E}">
        <p14:creationId xmlns:p14="http://schemas.microsoft.com/office/powerpoint/2010/main" val="1226157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/>
    </mc:Choice>
    <mc:Fallback xmlns="">
      <p:transition spd="slow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B647E9-0097-4ABD-9993-9790A29446C2}" type="slidenum">
              <a:rPr lang="he-IL" altLang="en-US"/>
              <a:pPr>
                <a:defRPr/>
              </a:pPr>
              <a:t>33</a:t>
            </a:fld>
            <a:endParaRPr lang="en-US" altLang="en-US"/>
          </a:p>
        </p:txBody>
      </p:sp>
      <p:sp>
        <p:nvSpPr>
          <p:cNvPr id="2" name="Rectangle 1"/>
          <p:cNvSpPr/>
          <p:nvPr/>
        </p:nvSpPr>
        <p:spPr bwMode="auto">
          <a:xfrm>
            <a:off x="8451273" y="5957455"/>
            <a:ext cx="235527" cy="138545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253906" y="1009847"/>
            <a:ext cx="8432894" cy="47756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n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69925" indent="-3254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itchFamily="2" charset="2"/>
              <a:buChar char="q"/>
              <a:defRPr sz="2600">
                <a:solidFill>
                  <a:schemeClr val="tx1"/>
                </a:solidFill>
                <a:latin typeface="+mn-lt"/>
                <a:cs typeface="+mn-cs"/>
              </a:defRPr>
            </a:lvl2pPr>
            <a:lvl3pPr marL="1022350" indent="-3508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n"/>
              <a:defRPr sz="2200">
                <a:solidFill>
                  <a:schemeClr val="tx1"/>
                </a:solidFill>
                <a:latin typeface="+mn-lt"/>
                <a:cs typeface="+mn-cs"/>
              </a:defRPr>
            </a:lvl3pPr>
            <a:lvl4pPr marL="1339850" indent="-315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1681163" indent="-3397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21383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5955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0527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5099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341313" defTabSz="449263" eaLnBrk="1" hangingPunct="1">
              <a:lnSpc>
                <a:spcPct val="110000"/>
              </a:lnSpc>
              <a:spcBef>
                <a:spcPts val="5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800" dirty="0"/>
              <a:t>Let </a:t>
            </a:r>
            <a:r>
              <a:rPr lang="en-US" altLang="en-US" sz="2800" i="1" dirty="0"/>
              <a:t>h(x) </a:t>
            </a:r>
            <a:r>
              <a:rPr lang="en-US" altLang="en-US" sz="2800" dirty="0"/>
              <a:t>be a OWF, construct </a:t>
            </a:r>
            <a:r>
              <a:rPr lang="en-US" altLang="en-US" sz="2800" i="1" dirty="0"/>
              <a:t>g(x) </a:t>
            </a:r>
            <a:r>
              <a:rPr lang="en-US" altLang="en-US" sz="2800" dirty="0"/>
              <a:t>as:</a:t>
            </a:r>
          </a:p>
          <a:p>
            <a:pPr marL="668338" lvl="1" defTabSz="449263" eaLnBrk="1" hangingPunct="1">
              <a:lnSpc>
                <a:spcPct val="110000"/>
              </a:lnSpc>
              <a:spcBef>
                <a:spcPts val="5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000" i="1" dirty="0"/>
              <a:t>g(x) = 0</a:t>
            </a:r>
            <a:r>
              <a:rPr lang="en-GB" altLang="en-US" sz="2000" i="1" baseline="30000" dirty="0"/>
              <a:t>2n</a:t>
            </a:r>
            <a:r>
              <a:rPr lang="en-GB" altLang="en-US" sz="2000" i="1" dirty="0"/>
              <a:t> </a:t>
            </a:r>
            <a:r>
              <a:rPr lang="en-GB" altLang="en-US" sz="2000" dirty="0"/>
              <a:t>if x is a multiple of </a:t>
            </a:r>
            <a:r>
              <a:rPr lang="en-GB" altLang="en-US" sz="2000" i="1" dirty="0"/>
              <a:t>2</a:t>
            </a:r>
            <a:r>
              <a:rPr lang="en-GB" altLang="en-US" sz="2000" i="1" baseline="30000" dirty="0"/>
              <a:t>n</a:t>
            </a:r>
          </a:p>
          <a:p>
            <a:pPr marL="668338" lvl="1" defTabSz="449263" eaLnBrk="1" hangingPunct="1">
              <a:lnSpc>
                <a:spcPct val="110000"/>
              </a:lnSpc>
              <a:spcBef>
                <a:spcPts val="5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000" i="1" dirty="0"/>
              <a:t>g(x) = h(x) || 0</a:t>
            </a:r>
            <a:r>
              <a:rPr lang="en-GB" altLang="en-US" sz="2000" i="1" baseline="30000" dirty="0"/>
              <a:t>n</a:t>
            </a:r>
            <a:r>
              <a:rPr lang="en-GB" altLang="en-US" sz="2000" i="1" dirty="0"/>
              <a:t> </a:t>
            </a:r>
            <a:r>
              <a:rPr lang="en-GB" altLang="en-US" sz="2000" dirty="0"/>
              <a:t>otherwise</a:t>
            </a:r>
          </a:p>
          <a:p>
            <a:pPr marL="341313" defTabSz="449263" eaLnBrk="1" hangingPunct="1">
              <a:lnSpc>
                <a:spcPct val="110000"/>
              </a:lnSpc>
              <a:spcBef>
                <a:spcPts val="5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400" i="1" dirty="0"/>
              <a:t>g(x) </a:t>
            </a:r>
            <a:r>
              <a:rPr lang="en-GB" altLang="en-US" sz="2400" dirty="0"/>
              <a:t>is a OWF.</a:t>
            </a:r>
          </a:p>
          <a:p>
            <a:pPr marL="668338" lvl="1" defTabSz="449263" eaLnBrk="1" hangingPunct="1">
              <a:lnSpc>
                <a:spcPct val="110000"/>
              </a:lnSpc>
              <a:spcBef>
                <a:spcPts val="5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000" dirty="0"/>
              <a:t>Why?</a:t>
            </a:r>
          </a:p>
          <a:p>
            <a:pPr marL="341313" defTabSz="449263" eaLnBrk="1" hangingPunct="1">
              <a:lnSpc>
                <a:spcPct val="110000"/>
              </a:lnSpc>
              <a:spcBef>
                <a:spcPts val="5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400" dirty="0"/>
              <a:t>But </a:t>
            </a:r>
            <a:r>
              <a:rPr lang="en-GB" altLang="en-US" sz="2400" i="1" dirty="0"/>
              <a:t>f(x) = g(g(x)) </a:t>
            </a:r>
            <a:r>
              <a:rPr lang="en-GB" altLang="en-US" sz="2400" dirty="0"/>
              <a:t>is not a OWF.</a:t>
            </a:r>
          </a:p>
          <a:p>
            <a:pPr marL="668338" lvl="1" defTabSz="449263" eaLnBrk="1" hangingPunct="1">
              <a:lnSpc>
                <a:spcPct val="110000"/>
              </a:lnSpc>
              <a:spcBef>
                <a:spcPts val="5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000" dirty="0"/>
              <a:t>Why?</a:t>
            </a:r>
          </a:p>
          <a:p>
            <a:pPr marL="341313" defTabSz="449263" eaLnBrk="1" hangingPunct="1">
              <a:lnSpc>
                <a:spcPct val="110000"/>
              </a:lnSpc>
              <a:spcBef>
                <a:spcPts val="5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400" dirty="0"/>
              <a:t>And recall that a one time password chain is a nested calls of the hash function.</a:t>
            </a:r>
          </a:p>
          <a:p>
            <a:pPr marL="668338" lvl="1" defTabSz="449263" eaLnBrk="1" hangingPunct="1">
              <a:lnSpc>
                <a:spcPct val="110000"/>
              </a:lnSpc>
              <a:spcBef>
                <a:spcPts val="5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000" dirty="0"/>
              <a:t>So </a:t>
            </a:r>
            <a:r>
              <a:rPr lang="en-GB" altLang="en-US" sz="2000" i="1" dirty="0"/>
              <a:t>g(x) </a:t>
            </a:r>
            <a:r>
              <a:rPr lang="en-GB" altLang="en-US" sz="2000" dirty="0"/>
              <a:t>cannot be used to construct such a chain.</a:t>
            </a:r>
          </a:p>
          <a:p>
            <a:pPr marL="668338" lvl="1" defTabSz="449263" eaLnBrk="1" hangingPunct="1">
              <a:lnSpc>
                <a:spcPct val="110000"/>
              </a:lnSpc>
              <a:spcBef>
                <a:spcPts val="5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000" dirty="0"/>
              <a:t>Why?</a:t>
            </a:r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561974" y="244475"/>
            <a:ext cx="8250331" cy="617734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90000" tIns="46800" rIns="90000" bIns="4680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defTabSz="449263" eaLnBrk="1" hangingPunct="1">
              <a:buClr>
                <a:srgbClr val="CC9900"/>
              </a:buCl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en-US" sz="3400" dirty="0"/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928370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/>
    </mc:Choice>
    <mc:Fallback xmlns="">
      <p:transition spd="slow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B647E9-0097-4ABD-9993-9790A29446C2}" type="slidenum">
              <a:rPr lang="he-IL" altLang="en-US"/>
              <a:pPr>
                <a:defRPr/>
              </a:pPr>
              <a:t>34</a:t>
            </a:fld>
            <a:endParaRPr lang="en-US" altLang="en-US"/>
          </a:p>
        </p:txBody>
      </p:sp>
      <p:sp>
        <p:nvSpPr>
          <p:cNvPr id="2" name="Rectangle 1"/>
          <p:cNvSpPr/>
          <p:nvPr/>
        </p:nvSpPr>
        <p:spPr bwMode="auto">
          <a:xfrm>
            <a:off x="8451273" y="5957455"/>
            <a:ext cx="235527" cy="138545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3"/>
              <p:cNvSpPr txBox="1">
                <a:spLocks noChangeArrowheads="1"/>
              </p:cNvSpPr>
              <p:nvPr/>
            </p:nvSpPr>
            <p:spPr bwMode="auto">
              <a:xfrm>
                <a:off x="341426" y="2831198"/>
                <a:ext cx="8392319" cy="383682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0000" tIns="46800" rIns="90000" bIns="46800" numCol="1" anchor="t" anchorCtr="0" compatLnSpc="1">
                <a:prstTxWarp prst="textNoShape">
                  <a:avLst/>
                </a:prstTxWarp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30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69925" indent="-325438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600">
                    <a:solidFill>
                      <a:schemeClr val="tx1"/>
                    </a:solidFill>
                    <a:latin typeface="+mn-lt"/>
                    <a:cs typeface="+mn-cs"/>
                  </a:defRPr>
                </a:lvl2pPr>
                <a:lvl3pPr marL="1022350" indent="-350838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200">
                    <a:solidFill>
                      <a:schemeClr val="tx1"/>
                    </a:solidFill>
                    <a:latin typeface="+mn-lt"/>
                    <a:cs typeface="+mn-cs"/>
                  </a:defRPr>
                </a:lvl3pPr>
                <a:lvl4pPr marL="1339850" indent="-315913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4pPr>
                <a:lvl5pPr marL="1681163" indent="-339725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5pPr>
                <a:lvl6pPr marL="21383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6pPr>
                <a:lvl7pPr marL="25955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7pPr>
                <a:lvl8pPr marL="30527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8pPr>
                <a:lvl9pPr marL="35099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9pPr>
              </a:lstStyle>
              <a:p>
                <a:pPr marL="668338" lvl="1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200" dirty="0"/>
                  <a:t>‘If input is sufficiently random, then output is random’</a:t>
                </a:r>
              </a:p>
              <a:p>
                <a:pPr marL="668338" lvl="1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200" dirty="0"/>
                  <a:t>Multiple `sufficiently random’ models</a:t>
                </a:r>
              </a:p>
              <a:p>
                <a:pPr marL="668338" lvl="1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200" b="1" dirty="0">
                    <a:solidFill>
                      <a:srgbClr val="FF00FF"/>
                    </a:solidFill>
                  </a:rPr>
                  <a:t>Randomness extraction</a:t>
                </a:r>
                <a:r>
                  <a:rPr lang="en-US" altLang="en-US" sz="2200" dirty="0">
                    <a:solidFill>
                      <a:srgbClr val="FF00FF"/>
                    </a:solidFill>
                  </a:rPr>
                  <a:t>: </a:t>
                </a:r>
                <a:r>
                  <a:rPr lang="en-US" altLang="en-US" sz="2200" dirty="0"/>
                  <a:t>if any </a:t>
                </a:r>
                <a14:m>
                  <m:oMath xmlns:m="http://schemas.openxmlformats.org/officeDocument/2006/math">
                    <m:r>
                      <a:rPr lang="en-US" sz="22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𝑚</m:t>
                    </m:r>
                  </m:oMath>
                </a14:m>
                <a:r>
                  <a:rPr lang="en-US" altLang="en-US" sz="2200" dirty="0"/>
                  <a:t> input bits are random </a:t>
                </a:r>
                <a:r>
                  <a:rPr lang="en-US" altLang="en-US" sz="2200" dirty="0">
                    <a:sym typeface="Wingdings" panose="05000000000000000000" pitchFamily="2" charset="2"/>
                  </a:rPr>
                  <a:t></a:t>
                </a:r>
                <a:r>
                  <a:rPr lang="en-US" altLang="en-US" sz="2200" dirty="0"/>
                  <a:t> all </a:t>
                </a:r>
                <a14:m>
                  <m:oMath xmlns:m="http://schemas.openxmlformats.org/officeDocument/2006/math">
                    <m:r>
                      <a:rPr lang="en-US" altLang="en-US" sz="22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en-US" sz="2200" dirty="0"/>
                  <a:t> output bits are pseudorandom</a:t>
                </a:r>
              </a:p>
              <a:p>
                <a:pPr marL="1020763" lvl="2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000" dirty="0"/>
                  <a:t>For sufficiently large</a:t>
                </a:r>
                <a14:m>
                  <m:oMath xmlns:m="http://schemas.openxmlformats.org/officeDocument/2006/math">
                    <m:r>
                      <a:rPr lang="en-US" altLang="en-US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 </m:t>
                    </m:r>
                    <m:r>
                      <a:rPr lang="en-US" altLang="en-US" sz="20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 </m:t>
                    </m:r>
                    <m:r>
                      <a:rPr lang="en-US" altLang="en-US" sz="20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𝑚</m:t>
                    </m:r>
                  </m:oMath>
                </a14:m>
                <a:r>
                  <a:rPr lang="en-US" altLang="en-US" sz="2000" dirty="0"/>
                  <a:t> </a:t>
                </a:r>
              </a:p>
              <a:p>
                <a:pPr marL="1020763" lvl="2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000" b="1" dirty="0">
                    <a:solidFill>
                      <a:srgbClr val="0000FF"/>
                    </a:solidFill>
                  </a:rPr>
                  <a:t>Pseudorandom:</a:t>
                </a:r>
                <a:r>
                  <a:rPr lang="en-US" altLang="en-US" sz="2000" dirty="0"/>
                  <a:t> it is not computationally-feasible to distinguish between these bits and truly random bits </a:t>
                </a:r>
              </a:p>
              <a:p>
                <a:pPr marL="668338" lvl="1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200" dirty="0"/>
                  <a:t>How to model random extraction? Two models are discussed next!</a:t>
                </a:r>
              </a:p>
            </p:txBody>
          </p:sp>
        </mc:Choice>
        <mc:Fallback xmlns="">
          <p:sp>
            <p:nvSpPr>
              <p:cNvPr id="10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41426" y="2831198"/>
                <a:ext cx="8392319" cy="3836821"/>
              </a:xfrm>
              <a:prstGeom prst="rect">
                <a:avLst/>
              </a:prstGeom>
              <a:blipFill>
                <a:blip r:embed="rId3"/>
                <a:stretch>
                  <a:fillRect t="-658" r="-1208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561975" y="244475"/>
            <a:ext cx="8124824" cy="802400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90000" tIns="46800" rIns="90000" bIns="4680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defTabSz="449263" eaLnBrk="1" hangingPunct="1">
              <a:buClr>
                <a:srgbClr val="CC9900"/>
              </a:buCl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en-US" sz="4000" dirty="0"/>
              <a:t>Randomness Extraction  </a:t>
            </a:r>
          </a:p>
        </p:txBody>
      </p:sp>
      <p:sp>
        <p:nvSpPr>
          <p:cNvPr id="15" name="Rounded Rectangle 14"/>
          <p:cNvSpPr/>
          <p:nvPr/>
        </p:nvSpPr>
        <p:spPr bwMode="auto">
          <a:xfrm>
            <a:off x="6895305" y="1557193"/>
            <a:ext cx="573741" cy="385482"/>
          </a:xfrm>
          <a:prstGeom prst="roundRect">
            <a:avLst/>
          </a:prstGeom>
          <a:solidFill>
            <a:srgbClr val="FF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Adv</a:t>
            </a:r>
            <a:endParaRPr kumimoji="0" 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 bwMode="auto">
              <a:xfrm>
                <a:off x="3000139" y="1214513"/>
                <a:ext cx="3074895" cy="1096958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lvl="1"/>
                <a:r>
                  <a:rPr lang="en-US" altLang="en-US">
                    <a:ea typeface="Cambria Math" panose="02040503050406030204" pitchFamily="18" charset="0"/>
                  </a:rPr>
                  <a:t>Select random bit </a:t>
                </a:r>
                <a14:m>
                  <m:oMath xmlns:m="http://schemas.openxmlformats.org/officeDocument/2006/math">
                    <m:r>
                      <a:rPr lang="en-US" alt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groupChr>
                      <m:groupChrPr>
                        <m:chr m:val="←"/>
                        <m:vertJc m:val="bot"/>
                        <m:ctrlP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  <m:t>$</m:t>
                        </m:r>
                      </m:e>
                    </m:groupChr>
                    <m:r>
                      <a:rPr lang="en-US" i="1" dirty="0">
                        <a:latin typeface="Cambria Math" panose="02040503050406030204" pitchFamily="18" charset="0"/>
                        <a:cs typeface="Arial" pitchFamily="34" charset="0"/>
                      </a:rPr>
                      <m:t>{0,1}</m:t>
                    </m:r>
                  </m:oMath>
                </a14:m>
                <a:endParaRPr lang="en-US" altLang="en-US" b="0" i="1" kern="0">
                  <a:solidFill>
                    <a:srgbClr val="006633"/>
                  </a:solidFill>
                  <a:latin typeface="Cambria Math" panose="02040503050406030204" pitchFamily="18" charset="0"/>
                  <a:cs typeface="Times New Roman" pitchFamily="18" charset="0"/>
                </a:endParaRPr>
              </a:p>
              <a:p>
                <a:pPr marL="0"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b="0" i="1" kern="0" dirty="0" smtClean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en-US" b="0" i="1" kern="0" dirty="0" smtClean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en-US" b="0" i="1" kern="0" dirty="0" smtClean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𝑏</m:t>
                        </m:r>
                      </m:sub>
                    </m:sSub>
                    <m:r>
                      <a:rPr lang="en-US" altLang="en-US" b="0" i="1" kern="0" dirty="0" smtClean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=</m:t>
                    </m:r>
                    <m:r>
                      <a:rPr lang="en-US" altLang="en-US" b="0" i="1" kern="0" dirty="0" smtClean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h</m:t>
                    </m:r>
                    <m:r>
                      <a:rPr lang="en-US" altLang="en-US" b="0" i="1" kern="0" dirty="0" smtClean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(</m:t>
                    </m:r>
                    <m:r>
                      <a:rPr lang="en-US" altLang="en-US" b="0" i="1" kern="0" dirty="0" smtClean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𝑥</m:t>
                    </m:r>
                  </m:oMath>
                </a14:m>
                <a:r>
                  <a:rPr lang="en-GB" altLang="en-US" kern="0"/>
                  <a:t>)</a:t>
                </a:r>
              </a:p>
              <a:p>
                <a:pPr marL="0"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 kern="0" dirty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en-US" i="1" kern="0" dirty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en-US" i="1" kern="0" dirty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𝑏</m:t>
                        </m:r>
                        <m:r>
                          <a:rPr lang="en-US" altLang="en-US" b="0" i="1" kern="0" dirty="0" smtClean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−1</m:t>
                        </m:r>
                      </m:sub>
                    </m:sSub>
                    <m:groupChr>
                      <m:groupChrPr>
                        <m:chr m:val="←"/>
                        <m:vertJc m:val="bot"/>
                        <m:ctrlP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  <m:t>$</m:t>
                        </m:r>
                      </m:e>
                    </m:groupCh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  <m:t>{0,1}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GB" altLang="en-US" kern="0"/>
                  <a:t> (random)</a:t>
                </a:r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000139" y="1214513"/>
                <a:ext cx="3074895" cy="1096958"/>
              </a:xfrm>
              <a:prstGeom prst="rect">
                <a:avLst/>
              </a:prstGeom>
              <a:blipFill>
                <a:blip r:embed="rId4"/>
                <a:stretch>
                  <a:fillRect l="-1381" b="-10989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 bwMode="auto">
              <a:xfrm>
                <a:off x="7755918" y="1492365"/>
                <a:ext cx="1223190" cy="918109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lvl="1"/>
                <a:r>
                  <a:rPr lang="en-US" altLang="en-US" b="0" kern="0">
                    <a:solidFill>
                      <a:srgbClr val="006633"/>
                    </a:solidFill>
                    <a:cs typeface="Times New Roman" pitchFamily="18" charset="0"/>
                  </a:rPr>
                  <a:t>Guess </a:t>
                </a:r>
                <a14:m>
                  <m:oMath xmlns:m="http://schemas.openxmlformats.org/officeDocument/2006/math">
                    <m:r>
                      <a:rPr lang="en-US" altLang="en-US" b="0" i="1" kern="0" dirty="0" smtClean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𝑏</m:t>
                    </m:r>
                    <m:r>
                      <a:rPr lang="en-US" altLang="en-US" b="0" i="1" kern="0" dirty="0" smtClean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’ </m:t>
                    </m:r>
                  </m:oMath>
                </a14:m>
                <a:r>
                  <a:rPr lang="en-US" altLang="en-US" b="0" kern="0">
                    <a:solidFill>
                      <a:srgbClr val="006633"/>
                    </a:solidFill>
                    <a:cs typeface="Times New Roman" pitchFamily="18" charset="0"/>
                  </a:rPr>
                  <a:t>;</a:t>
                </a:r>
              </a:p>
              <a:p>
                <a:pPr marL="0" lvl="1"/>
                <a:r>
                  <a:rPr lang="en-US" altLang="en-US" b="0" kern="0" err="1">
                    <a:solidFill>
                      <a:srgbClr val="006633"/>
                    </a:solidFill>
                    <a:cs typeface="Times New Roman" pitchFamily="18" charset="0"/>
                  </a:rPr>
                  <a:t>Adv</a:t>
                </a:r>
                <a:r>
                  <a:rPr lang="en-US" altLang="en-US" b="0" kern="0">
                    <a:solidFill>
                      <a:srgbClr val="006633"/>
                    </a:solidFill>
                    <a:cs typeface="Times New Roman" pitchFamily="18" charset="0"/>
                  </a:rPr>
                  <a:t> wins 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b="0" i="1" kern="0" dirty="0" smtClean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pPr>
                      <m:e>
                        <m:r>
                          <a:rPr lang="en-US" altLang="en-US" b="0" i="1" kern="0" dirty="0" smtClean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𝑏</m:t>
                        </m:r>
                      </m:e>
                      <m:sup>
                        <m:r>
                          <a:rPr lang="en-US" altLang="en-US" b="0" i="1" kern="0" dirty="0" smtClean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′</m:t>
                        </m:r>
                      </m:sup>
                    </m:sSup>
                    <m:r>
                      <a:rPr lang="en-US" altLang="en-US" b="0" i="1" kern="0" dirty="0" smtClean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=</m:t>
                    </m:r>
                    <m:r>
                      <a:rPr lang="en-US" altLang="en-US" b="0" i="1" kern="0" dirty="0" smtClean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𝑏</m:t>
                    </m:r>
                  </m:oMath>
                </a14:m>
                <a:endParaRPr lang="en-US" altLang="en-US" b="0" i="1" kern="0">
                  <a:solidFill>
                    <a:srgbClr val="006633"/>
                  </a:solidFill>
                  <a:latin typeface="Cambria Math" panose="02040503050406030204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755918" y="1492365"/>
                <a:ext cx="1223190" cy="918109"/>
              </a:xfrm>
              <a:prstGeom prst="rect">
                <a:avLst/>
              </a:prstGeom>
              <a:blipFill>
                <a:blip r:embed="rId5"/>
                <a:stretch>
                  <a:fillRect l="-3448" t="-2632" r="-1970" b="-9868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ight Arrow 17"/>
          <p:cNvSpPr/>
          <p:nvPr/>
        </p:nvSpPr>
        <p:spPr bwMode="auto">
          <a:xfrm>
            <a:off x="6075035" y="1613475"/>
            <a:ext cx="820269" cy="299035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9" name="Right Arrow 18"/>
          <p:cNvSpPr/>
          <p:nvPr/>
        </p:nvSpPr>
        <p:spPr bwMode="auto">
          <a:xfrm>
            <a:off x="7469047" y="1620036"/>
            <a:ext cx="286871" cy="299035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ounded Rectangle 20"/>
              <p:cNvSpPr/>
              <p:nvPr/>
            </p:nvSpPr>
            <p:spPr bwMode="auto">
              <a:xfrm>
                <a:off x="241077" y="1352082"/>
                <a:ext cx="2480256" cy="821820"/>
              </a:xfrm>
              <a:prstGeom prst="roundRect">
                <a:avLst/>
              </a:prstGeom>
              <a:solidFill>
                <a:srgbClr val="FFFFCC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US" sz="1600">
                    <a:latin typeface="Arial" pitchFamily="34" charset="0"/>
                    <a:cs typeface="Arial" pitchFamily="34" charset="0"/>
                  </a:rPr>
                  <a:t>Let </a:t>
                </a:r>
                <a14:m>
                  <m:oMath xmlns:m="http://schemas.openxmlformats.org/officeDocument/2006/math">
                    <m:r>
                      <a:rPr lang="en-US" sz="1600" i="1" dirty="0">
                        <a:latin typeface="Cambria Math" panose="02040503050406030204" pitchFamily="18" charset="0"/>
                        <a:cs typeface="Arial" pitchFamily="34" charset="0"/>
                      </a:rPr>
                      <m:t>𝑥</m:t>
                    </m:r>
                    <m:r>
                      <a:rPr lang="en-US" sz="1600" i="1" dirty="0">
                        <a:latin typeface="Cambria Math" panose="02040503050406030204" pitchFamily="18" charset="0"/>
                        <a:cs typeface="Arial" pitchFamily="34" charset="0"/>
                      </a:rPr>
                      <m:t> </m:t>
                    </m:r>
                  </m:oMath>
                </a14:m>
                <a:r>
                  <a:rPr lang="en-US" sz="1600">
                    <a:latin typeface="Arial" pitchFamily="34" charset="0"/>
                    <a:cs typeface="Arial" pitchFamily="34" charset="0"/>
                  </a:rPr>
                  <a:t>be string chosen by adversary, except for </a:t>
                </a:r>
                <a14:m>
                  <m:oMath xmlns:m="http://schemas.openxmlformats.org/officeDocument/2006/math">
                    <m:r>
                      <a:rPr lang="en-US" sz="1600" i="1" dirty="0">
                        <a:latin typeface="Cambria Math" panose="02040503050406030204" pitchFamily="18" charset="0"/>
                        <a:cs typeface="Arial" pitchFamily="34" charset="0"/>
                      </a:rPr>
                      <m:t>𝑚</m:t>
                    </m:r>
                  </m:oMath>
                </a14:m>
                <a:r>
                  <a:rPr lang="en-US" sz="1600">
                    <a:latin typeface="Arial" pitchFamily="34" charset="0"/>
                    <a:cs typeface="Arial" pitchFamily="34" charset="0"/>
                  </a:rPr>
                  <a:t> random bits</a:t>
                </a:r>
              </a:p>
            </p:txBody>
          </p:sp>
        </mc:Choice>
        <mc:Fallback xmlns="">
          <p:sp>
            <p:nvSpPr>
              <p:cNvPr id="21" name="Rounded 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41077" y="1352082"/>
                <a:ext cx="2480256" cy="821820"/>
              </a:xfrm>
              <a:prstGeom prst="roundRect">
                <a:avLst/>
              </a:prstGeom>
              <a:blipFill>
                <a:blip r:embed="rId6"/>
                <a:stretch>
                  <a:fillRect b="-13139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ight Arrow 22"/>
          <p:cNvSpPr/>
          <p:nvPr/>
        </p:nvSpPr>
        <p:spPr bwMode="auto">
          <a:xfrm>
            <a:off x="2721331" y="1613475"/>
            <a:ext cx="286871" cy="299035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6114929" y="1326420"/>
                <a:ext cx="79733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en-US" i="1" kern="0" dirty="0">
                                  <a:solidFill>
                                    <a:srgbClr val="006633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i="1" kern="0" dirty="0">
                                  <a:solidFill>
                                    <a:srgbClr val="006633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en-US" b="0" i="1" kern="0" dirty="0" smtClean="0">
                                  <a:solidFill>
                                    <a:srgbClr val="006633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en-US" b="0" i="1" kern="0" dirty="0" smtClean="0">
                              <a:solidFill>
                                <a:srgbClr val="006633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en-US" i="1" kern="0" dirty="0">
                                  <a:solidFill>
                                    <a:srgbClr val="006633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i="1" kern="0" dirty="0">
                                  <a:solidFill>
                                    <a:srgbClr val="006633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en-US" b="0" i="1" kern="0" dirty="0" smtClean="0">
                                  <a:solidFill>
                                    <a:srgbClr val="006633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4929" y="1326420"/>
                <a:ext cx="797333" cy="276999"/>
              </a:xfrm>
              <a:prstGeom prst="rect">
                <a:avLst/>
              </a:prstGeom>
              <a:blipFill>
                <a:blip r:embed="rId7"/>
                <a:stretch>
                  <a:fillRect b="-2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848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/>
    </mc:Choice>
    <mc:Fallback xmlns="">
      <p:transition spd="slow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B647E9-0097-4ABD-9993-9790A29446C2}" type="slidenum">
              <a:rPr lang="he-IL" altLang="en-US"/>
              <a:pPr>
                <a:defRPr/>
              </a:pPr>
              <a:t>35</a:t>
            </a:fld>
            <a:endParaRPr lang="en-US" altLang="en-US"/>
          </a:p>
        </p:txBody>
      </p:sp>
      <p:sp>
        <p:nvSpPr>
          <p:cNvPr id="2" name="Rectangle 1"/>
          <p:cNvSpPr/>
          <p:nvPr/>
        </p:nvSpPr>
        <p:spPr bwMode="auto">
          <a:xfrm>
            <a:off x="8451273" y="5957455"/>
            <a:ext cx="235527" cy="138545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3"/>
              <p:cNvSpPr txBox="1">
                <a:spLocks noChangeArrowheads="1"/>
              </p:cNvSpPr>
              <p:nvPr/>
            </p:nvSpPr>
            <p:spPr bwMode="auto">
              <a:xfrm>
                <a:off x="294480" y="1038673"/>
                <a:ext cx="8392319" cy="463857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0000" tIns="46800" rIns="90000" bIns="46800" numCol="1" anchor="t" anchorCtr="0" compatLnSpc="1">
                <a:prstTxWarp prst="textNoShape">
                  <a:avLst/>
                </a:prstTxWarp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30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69925" indent="-325438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600">
                    <a:solidFill>
                      <a:schemeClr val="tx1"/>
                    </a:solidFill>
                    <a:latin typeface="+mn-lt"/>
                    <a:cs typeface="+mn-cs"/>
                  </a:defRPr>
                </a:lvl2pPr>
                <a:lvl3pPr marL="1022350" indent="-350838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200">
                    <a:solidFill>
                      <a:schemeClr val="tx1"/>
                    </a:solidFill>
                    <a:latin typeface="+mn-lt"/>
                    <a:cs typeface="+mn-cs"/>
                  </a:defRPr>
                </a:lvl3pPr>
                <a:lvl4pPr marL="1339850" indent="-315913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4pPr>
                <a:lvl5pPr marL="1681163" indent="-339725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5pPr>
                <a:lvl6pPr marL="21383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6pPr>
                <a:lvl7pPr marL="25955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7pPr>
                <a:lvl8pPr marL="30527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8pPr>
                <a:lvl9pPr marL="35099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9pPr>
              </a:lstStyle>
              <a:p>
                <a:pPr marL="668338" lvl="1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400" dirty="0"/>
                  <a:t>Assume each bit is result of flip of coin with fixed bias</a:t>
                </a:r>
              </a:p>
              <a:p>
                <a:pPr marL="1020763" lvl="2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000" dirty="0"/>
                  <a:t>The bit 1 is produced with probability </a:t>
                </a:r>
                <a:r>
                  <a:rPr lang="en-US" altLang="en-US" sz="2000" i="1" dirty="0"/>
                  <a:t>p</a:t>
                </a:r>
                <a:r>
                  <a:rPr lang="en-US" altLang="en-US" sz="2000" dirty="0"/>
                  <a:t> and the bit 0 is produced with a probability </a:t>
                </a:r>
                <a:r>
                  <a:rPr lang="en-US" altLang="en-US" sz="2000" i="1" dirty="0"/>
                  <a:t>1 – p</a:t>
                </a:r>
              </a:p>
              <a:p>
                <a:pPr marL="1020763" lvl="2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000" dirty="0"/>
                  <a:t>Coin tosses are independent.</a:t>
                </a:r>
              </a:p>
              <a:p>
                <a:pPr marL="668338" lvl="1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400" dirty="0"/>
                  <a:t>Von Neuman’s solution: </a:t>
                </a:r>
              </a:p>
              <a:p>
                <a:pPr marL="1020763" lvl="2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000" dirty="0"/>
                  <a:t>Arrange input in pairs of bits: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en-US" sz="2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altLang="en-US" sz="20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en-US" sz="20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en-US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en-US" sz="20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en-US" sz="20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en-US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US" altLang="en-US" sz="2000" dirty="0"/>
              </a:p>
              <a:p>
                <a:pPr marL="1020763" lvl="2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000" dirty="0"/>
                  <a:t>Remove pairs where bits are the same, so now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sSub>
                      <m:sSubPr>
                        <m:ctrlPr>
                          <a:rPr lang="en-US" alt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altLang="en-US" sz="2000" dirty="0"/>
              </a:p>
              <a:p>
                <a:pPr marL="1020763" lvl="2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000" dirty="0"/>
                  <a:t>Output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altLang="en-US" sz="2600" dirty="0"/>
              </a:p>
              <a:p>
                <a:pPr marL="668338" lvl="1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400" dirty="0"/>
                  <a:t>If assumption holds (independent biased coin flips) – output is uniform !</a:t>
                </a:r>
              </a:p>
              <a:p>
                <a:pPr marL="1020763" lvl="2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000" dirty="0"/>
                  <a:t>Bit 0 or 1 is produced with probability exactly ½ </a:t>
                </a:r>
              </a:p>
            </p:txBody>
          </p:sp>
        </mc:Choice>
        <mc:Fallback xmlns="">
          <p:sp>
            <p:nvSpPr>
              <p:cNvPr id="10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94480" y="1038673"/>
                <a:ext cx="8392319" cy="4638579"/>
              </a:xfrm>
              <a:prstGeom prst="rect">
                <a:avLst/>
              </a:prstGeom>
              <a:blipFill>
                <a:blip r:embed="rId3"/>
                <a:stretch>
                  <a:fillRect t="-546" r="-1513" b="-273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561975" y="244475"/>
            <a:ext cx="8124824" cy="710067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90000" tIns="46800" rIns="90000" bIns="4680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defTabSz="449263" eaLnBrk="1" hangingPunct="1">
              <a:buClr>
                <a:srgbClr val="CC9900"/>
              </a:buCl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en-US" sz="4000" dirty="0"/>
              <a:t>Von Neuman’s Randomness Extractor</a:t>
            </a:r>
          </a:p>
        </p:txBody>
      </p:sp>
    </p:spTree>
    <p:extLst>
      <p:ext uri="{BB962C8B-B14F-4D97-AF65-F5344CB8AC3E}">
        <p14:creationId xmlns:p14="http://schemas.microsoft.com/office/powerpoint/2010/main" val="1159053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B647E9-0097-4ABD-9993-9790A29446C2}" type="slidenum">
              <a:rPr lang="he-IL" altLang="en-US"/>
              <a:pPr>
                <a:defRPr/>
              </a:pPr>
              <a:t>36</a:t>
            </a:fld>
            <a:endParaRPr lang="en-US" altLang="en-US"/>
          </a:p>
        </p:txBody>
      </p:sp>
      <p:sp>
        <p:nvSpPr>
          <p:cNvPr id="2" name="Rectangle 1"/>
          <p:cNvSpPr/>
          <p:nvPr/>
        </p:nvSpPr>
        <p:spPr bwMode="auto">
          <a:xfrm>
            <a:off x="8451273" y="5957455"/>
            <a:ext cx="235527" cy="138545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3"/>
              <p:cNvSpPr txBox="1">
                <a:spLocks noChangeArrowheads="1"/>
              </p:cNvSpPr>
              <p:nvPr/>
            </p:nvSpPr>
            <p:spPr bwMode="auto">
              <a:xfrm>
                <a:off x="294480" y="1016806"/>
                <a:ext cx="8392319" cy="410965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0000" tIns="46800" rIns="90000" bIns="46800" numCol="1" anchor="t" anchorCtr="0" compatLnSpc="1">
                <a:prstTxWarp prst="textNoShape">
                  <a:avLst/>
                </a:prstTxWarp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30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69925" indent="-325438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600">
                    <a:solidFill>
                      <a:schemeClr val="tx1"/>
                    </a:solidFill>
                    <a:latin typeface="+mn-lt"/>
                    <a:cs typeface="+mn-cs"/>
                  </a:defRPr>
                </a:lvl2pPr>
                <a:lvl3pPr marL="1022350" indent="-350838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200">
                    <a:solidFill>
                      <a:schemeClr val="tx1"/>
                    </a:solidFill>
                    <a:latin typeface="+mn-lt"/>
                    <a:cs typeface="+mn-cs"/>
                  </a:defRPr>
                </a:lvl3pPr>
                <a:lvl4pPr marL="1339850" indent="-315913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4pPr>
                <a:lvl5pPr marL="1681163" indent="-339725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5pPr>
                <a:lvl6pPr marL="21383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6pPr>
                <a:lvl7pPr marL="25955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7pPr>
                <a:lvl8pPr marL="30527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8pPr>
                <a:lvl9pPr marL="35099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9pPr>
              </a:lstStyle>
              <a:p>
                <a:pPr marL="668338" lvl="1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400" dirty="0"/>
                  <a:t>‘If input is sufficiently random, then output is random’</a:t>
                </a:r>
              </a:p>
              <a:p>
                <a:pPr marL="668338" lvl="1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400" dirty="0"/>
                  <a:t>Simple model: if any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𝑛</m:t>
                    </m:r>
                  </m:oMath>
                </a14:m>
                <a:r>
                  <a:rPr lang="en-US" altLang="en-US" sz="2400" dirty="0"/>
                  <a:t> input bits are random,</a:t>
                </a:r>
                <a:br>
                  <a:rPr lang="en-US" altLang="en-US" sz="2400" dirty="0"/>
                </a:br>
                <a:r>
                  <a:rPr lang="en-US" altLang="en-US" sz="2400" dirty="0"/>
                  <a:t>                        </a:t>
                </a:r>
                <a:r>
                  <a:rPr lang="en-US" altLang="en-US" sz="2400" dirty="0">
                    <a:sym typeface="Wingdings" panose="05000000000000000000" pitchFamily="2" charset="2"/>
                  </a:rPr>
                  <a:t></a:t>
                </a:r>
                <a:r>
                  <a:rPr lang="en-US" altLang="en-US" sz="2400" dirty="0"/>
                  <a:t> all </a:t>
                </a:r>
                <a14:m>
                  <m:oMath xmlns:m="http://schemas.openxmlformats.org/officeDocument/2006/math">
                    <m:r>
                      <a:rPr lang="en-US" altLang="en-US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en-US" sz="2400" dirty="0"/>
                  <a:t> output bits are pseudorandom</a:t>
                </a:r>
              </a:p>
              <a:p>
                <a:pPr marL="1020763" lvl="2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000" dirty="0"/>
                  <a:t>For sufficiently large</a:t>
                </a:r>
                <a14:m>
                  <m:oMath xmlns:m="http://schemas.openxmlformats.org/officeDocument/2006/math">
                    <m:r>
                      <a:rPr lang="en-US" altLang="en-US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  </m:t>
                    </m:r>
                    <m:r>
                      <a:rPr lang="en-US" altLang="en-US" sz="20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𝑛</m:t>
                    </m:r>
                  </m:oMath>
                </a14:m>
                <a:endParaRPr lang="en-US" altLang="en-US" sz="2000" dirty="0"/>
              </a:p>
              <a:p>
                <a:pPr marL="668338" lvl="1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400" dirty="0"/>
                  <a:t>Simplified process: </a:t>
                </a:r>
                <a:br>
                  <a:rPr lang="en-US" altLang="en-US" sz="2800" dirty="0"/>
                </a:br>
                <a:br>
                  <a:rPr lang="en-US" altLang="en-US" sz="2800" dirty="0"/>
                </a:br>
                <a:br>
                  <a:rPr lang="en-US" altLang="en-US" sz="2800" dirty="0"/>
                </a:br>
                <a:br>
                  <a:rPr lang="en-US" altLang="en-US" sz="2800" dirty="0"/>
                </a:br>
                <a:r>
                  <a:rPr lang="en-US" altLang="en-US" sz="2800" dirty="0"/>
                  <a:t> </a:t>
                </a:r>
              </a:p>
            </p:txBody>
          </p:sp>
        </mc:Choice>
        <mc:Fallback xmlns="">
          <p:sp>
            <p:nvSpPr>
              <p:cNvPr id="10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94480" y="1016806"/>
                <a:ext cx="8392319" cy="4109652"/>
              </a:xfrm>
              <a:prstGeom prst="rect">
                <a:avLst/>
              </a:prstGeom>
              <a:blipFill>
                <a:blip r:embed="rId3"/>
                <a:stretch>
                  <a:fillRect t="-890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561975" y="244475"/>
            <a:ext cx="8124824" cy="802400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90000" tIns="46800" rIns="90000" bIns="4680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defTabSz="449263" eaLnBrk="1" hangingPunct="1">
              <a:buClr>
                <a:srgbClr val="CC9900"/>
              </a:buCl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en-US" sz="4000" dirty="0"/>
              <a:t>Bitwise Randomness Extraction</a:t>
            </a:r>
          </a:p>
        </p:txBody>
      </p:sp>
      <p:sp>
        <p:nvSpPr>
          <p:cNvPr id="15" name="Rounded Rectangle 14"/>
          <p:cNvSpPr/>
          <p:nvPr/>
        </p:nvSpPr>
        <p:spPr bwMode="auto">
          <a:xfrm>
            <a:off x="6764774" y="4517305"/>
            <a:ext cx="573741" cy="385482"/>
          </a:xfrm>
          <a:prstGeom prst="roundRect">
            <a:avLst/>
          </a:prstGeom>
          <a:solidFill>
            <a:srgbClr val="FF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Adv</a:t>
            </a:r>
            <a:endParaRPr kumimoji="0" 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 bwMode="auto">
              <a:xfrm>
                <a:off x="2858295" y="3614949"/>
                <a:ext cx="3074895" cy="2070099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lvl="1">
                  <a:lnSpc>
                    <a:spcPct val="150000"/>
                  </a:lnSpc>
                </a:pPr>
                <a:r>
                  <a:rPr lang="en-US" altLang="en-US" dirty="0">
                    <a:ea typeface="Cambria Math" panose="02040503050406030204" pitchFamily="18" charset="0"/>
                  </a:rPr>
                  <a:t>Select the missing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𝑛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 </m:t>
                    </m:r>
                  </m:oMath>
                </a14:m>
                <a:r>
                  <a:rPr lang="en-US" altLang="en-US" dirty="0">
                    <a:ea typeface="Cambria Math" panose="02040503050406030204" pitchFamily="18" charset="0"/>
                  </a:rPr>
                  <a:t>random bits of </a:t>
                </a:r>
                <a14:m>
                  <m:oMath xmlns:m="http://schemas.openxmlformats.org/officeDocument/2006/math">
                    <m:r>
                      <a:rPr lang="en-US" altLang="en-US" i="1" kern="0" dirty="0">
                        <a:latin typeface="Cambria Math" panose="02040503050406030204" pitchFamily="18" charset="0"/>
                        <a:cs typeface="Times New Roman" pitchFamily="18" charset="0"/>
                      </a:rPr>
                      <m:t>𝑖𝑛𝑝𝑢𝑡</m:t>
                    </m:r>
                  </m:oMath>
                </a14:m>
                <a:r>
                  <a:rPr lang="en-US" altLang="en-US" dirty="0">
                    <a:ea typeface="Cambria Math" panose="02040503050406030204" pitchFamily="18" charset="0"/>
                  </a:rPr>
                  <a:t> </a:t>
                </a:r>
              </a:p>
              <a:p>
                <a:pPr marL="0" lvl="1">
                  <a:lnSpc>
                    <a:spcPct val="150000"/>
                  </a:lnSpc>
                </a:pPr>
                <a:r>
                  <a:rPr lang="en-US" altLang="en-US" dirty="0">
                    <a:ea typeface="Cambria Math" panose="02040503050406030204" pitchFamily="18" charset="0"/>
                  </a:rPr>
                  <a:t>Select a random bit </a:t>
                </a:r>
                <a14:m>
                  <m:oMath xmlns:m="http://schemas.openxmlformats.org/officeDocument/2006/math">
                    <m:r>
                      <a:rPr lang="en-US" alt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</m:oMath>
                </a14:m>
                <a:br>
                  <a:rPr lang="en-US" altLang="en-US" b="0" i="1" kern="0" dirty="0">
                    <a:solidFill>
                      <a:schemeClr val="tx1"/>
                    </a:solidFill>
                    <a:latin typeface="Cambria Math" panose="02040503050406030204" pitchFamily="18" charset="0"/>
                    <a:cs typeface="Times New Roman" pitchFamily="18" charset="0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b="0" i="1" kern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en-US" b="0" i="1" kern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en-US" b="0" i="1" kern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𝑏</m:t>
                        </m:r>
                      </m:sub>
                    </m:sSub>
                    <m:r>
                      <a:rPr lang="en-US" altLang="en-US" b="0" i="1" kern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←</m:t>
                    </m:r>
                    <m:r>
                      <a:rPr lang="en-US" altLang="en-US" b="0" i="1" kern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h</m:t>
                    </m:r>
                    <m:r>
                      <a:rPr lang="en-US" altLang="en-US" b="0" i="1" kern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(</m:t>
                    </m:r>
                    <m:r>
                      <a:rPr lang="en-US" altLang="en-US" b="0" i="1" kern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𝑖𝑛𝑝𝑢𝑡</m:t>
                    </m:r>
                    <m:r>
                      <a:rPr lang="en-US" altLang="en-US" b="0" i="1" kern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)</m:t>
                    </m:r>
                  </m:oMath>
                </a14:m>
                <a:r>
                  <a:rPr lang="en-GB" altLang="en-US" kern="0" dirty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 kern="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en-US" i="1" kern="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en-US" i="1" kern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1</m:t>
                        </m:r>
                        <m:r>
                          <a:rPr lang="en-US" altLang="en-US" b="0" i="1" kern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−</m:t>
                        </m:r>
                        <m:r>
                          <a:rPr lang="en-US" altLang="en-US" b="0" i="1" kern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𝑏</m:t>
                        </m:r>
                      </m:sub>
                    </m:sSub>
                    <m:groupChr>
                      <m:groupChrPr>
                        <m:chr m:val="←"/>
                        <m:vertJc m:val="bot"/>
                        <m:ctrlP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$</m:t>
                        </m:r>
                      </m:e>
                    </m:groupCh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  <m:t>{0,1}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𝑛</m:t>
                        </m:r>
                      </m:sup>
                    </m:sSup>
                  </m:oMath>
                </a14:m>
                <a:endParaRPr lang="en-GB" altLang="en-US" kern="0" dirty="0"/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858295" y="3614949"/>
                <a:ext cx="3074895" cy="2070099"/>
              </a:xfrm>
              <a:prstGeom prst="rect">
                <a:avLst/>
              </a:prstGeom>
              <a:blipFill>
                <a:blip r:embed="rId4"/>
                <a:stretch>
                  <a:fillRect l="-1639" r="-3279" b="-3030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 bwMode="auto">
              <a:xfrm>
                <a:off x="7625387" y="4452478"/>
                <a:ext cx="1098410" cy="541254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lvl="1"/>
                <a:r>
                  <a:rPr lang="en-US" altLang="en-US" b="0" kern="0" err="1">
                    <a:solidFill>
                      <a:srgbClr val="006633"/>
                    </a:solidFill>
                    <a:cs typeface="Times New Roman" pitchFamily="18" charset="0"/>
                  </a:rPr>
                  <a:t>Adv</a:t>
                </a:r>
                <a:r>
                  <a:rPr lang="en-US" altLang="en-US" b="0" kern="0">
                    <a:solidFill>
                      <a:srgbClr val="006633"/>
                    </a:solidFill>
                    <a:cs typeface="Times New Roman" pitchFamily="18" charset="0"/>
                  </a:rPr>
                  <a:t> wins 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b="0" i="1" kern="0" dirty="0" smtClean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pPr>
                      <m:e>
                        <m:r>
                          <a:rPr lang="en-US" altLang="en-US" b="0" i="1" kern="0" dirty="0" smtClean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𝑏</m:t>
                        </m:r>
                      </m:e>
                      <m:sup>
                        <m:r>
                          <a:rPr lang="en-US" altLang="en-US" b="0" i="1" kern="0" dirty="0" smtClean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′</m:t>
                        </m:r>
                      </m:sup>
                    </m:sSup>
                    <m:r>
                      <a:rPr lang="en-US" altLang="en-US" b="0" i="1" kern="0" dirty="0" smtClean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=</m:t>
                    </m:r>
                    <m:r>
                      <a:rPr lang="en-US" altLang="en-US" b="0" i="1" kern="0" dirty="0" smtClean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𝑏</m:t>
                    </m:r>
                  </m:oMath>
                </a14:m>
                <a:endParaRPr lang="en-US" altLang="en-US" b="0" i="1" kern="0">
                  <a:solidFill>
                    <a:srgbClr val="006633"/>
                  </a:solidFill>
                  <a:latin typeface="Cambria Math" panose="02040503050406030204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625387" y="4452478"/>
                <a:ext cx="1098410" cy="541254"/>
              </a:xfrm>
              <a:prstGeom prst="rect">
                <a:avLst/>
              </a:prstGeom>
              <a:blipFill>
                <a:blip r:embed="rId5"/>
                <a:stretch>
                  <a:fillRect l="-4396" t="-13187" r="-8791" b="-25275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ight Arrow 17"/>
          <p:cNvSpPr/>
          <p:nvPr/>
        </p:nvSpPr>
        <p:spPr bwMode="auto">
          <a:xfrm>
            <a:off x="5944504" y="4573587"/>
            <a:ext cx="820269" cy="299035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9" name="Right Arrow 18"/>
          <p:cNvSpPr/>
          <p:nvPr/>
        </p:nvSpPr>
        <p:spPr bwMode="auto">
          <a:xfrm>
            <a:off x="7338516" y="4580148"/>
            <a:ext cx="286871" cy="299035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ounded Rectangle 20"/>
              <p:cNvSpPr/>
              <p:nvPr/>
            </p:nvSpPr>
            <p:spPr bwMode="auto">
              <a:xfrm>
                <a:off x="561975" y="4312194"/>
                <a:ext cx="2028825" cy="821820"/>
              </a:xfrm>
              <a:prstGeom prst="roundRect">
                <a:avLst/>
              </a:prstGeom>
              <a:solidFill>
                <a:srgbClr val="FFFFCC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r>
                  <a:rPr kumimoji="0" lang="en-US" sz="16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Adv(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sz="16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pPr>
                      <m:e>
                        <m:r>
                          <a:rPr kumimoji="0" lang="en-US" sz="16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Arial" pitchFamily="34" charset="0"/>
                          </a:rPr>
                          <m:t>1</m:t>
                        </m:r>
                      </m:e>
                      <m:sup>
                        <m:r>
                          <a:rPr kumimoji="0" lang="en-US" sz="16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Arial" pitchFamily="34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kumimoji="0" lang="en-US" sz="16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): select</a:t>
                </a:r>
                <a:r>
                  <a:rPr kumimoji="0" lang="en-US" sz="1600" b="0" i="0" u="none" strike="noStrike" cap="none" normalizeH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en-US" sz="1600" i="1" kern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𝑖𝑛𝑝𝑢𝑡</m:t>
                    </m:r>
                  </m:oMath>
                </a14:m>
                <a:r>
                  <a:rPr kumimoji="0" lang="en-US" sz="1600" b="0" i="0" u="none" strike="noStrike" cap="none" normalizeH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, except for </a:t>
                </a:r>
                <a14:m>
                  <m:oMath xmlns:m="http://schemas.openxmlformats.org/officeDocument/2006/math">
                    <m:r>
                      <a:rPr lang="en-US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𝑛</m:t>
                    </m:r>
                  </m:oMath>
                </a14:m>
                <a:r>
                  <a:rPr kumimoji="0" lang="en-US" sz="1600" b="0" i="0" u="none" strike="noStrike" cap="none" normalizeH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 (random) bits</a:t>
                </a:r>
                <a:endParaRPr kumimoji="0" lang="en-US" sz="1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21" name="Rounded 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61975" y="4312194"/>
                <a:ext cx="2028825" cy="821820"/>
              </a:xfrm>
              <a:prstGeom prst="roundRect">
                <a:avLst/>
              </a:prstGeom>
              <a:blipFill>
                <a:blip r:embed="rId6"/>
                <a:stretch>
                  <a:fillRect b="-13869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ight Arrow 22"/>
          <p:cNvSpPr/>
          <p:nvPr/>
        </p:nvSpPr>
        <p:spPr bwMode="auto">
          <a:xfrm>
            <a:off x="2590800" y="4573587"/>
            <a:ext cx="286871" cy="299035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5984398" y="4286532"/>
                <a:ext cx="79733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en-US" i="1" kern="0" dirty="0">
                                  <a:solidFill>
                                    <a:srgbClr val="006633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i="1" kern="0" dirty="0">
                                  <a:solidFill>
                                    <a:srgbClr val="006633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en-US" b="0" i="1" kern="0" dirty="0" smtClean="0">
                                  <a:solidFill>
                                    <a:srgbClr val="006633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en-US" b="0" i="1" kern="0" dirty="0" smtClean="0">
                              <a:solidFill>
                                <a:srgbClr val="006633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en-US" i="1" kern="0" dirty="0">
                                  <a:solidFill>
                                    <a:srgbClr val="006633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i="1" kern="0" dirty="0">
                                  <a:solidFill>
                                    <a:srgbClr val="006633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en-US" b="0" i="1" kern="0" dirty="0" smtClean="0">
                                  <a:solidFill>
                                    <a:srgbClr val="006633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4398" y="4286532"/>
                <a:ext cx="797333" cy="276999"/>
              </a:xfrm>
              <a:prstGeom prst="rect">
                <a:avLst/>
              </a:prstGeom>
              <a:blipFill>
                <a:blip r:embed="rId7"/>
                <a:stretch>
                  <a:fillRect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84920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19" grpId="0" animBg="1"/>
      <p:bldP spid="21" grpId="0" animBg="1"/>
      <p:bldP spid="23" grpId="0" animBg="1"/>
      <p:bldP spid="24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853B170-537B-4925-B37E-93A16FCADF0E}" type="slidenum">
              <a:rPr lang="he-IL" altLang="en-US"/>
              <a:pPr>
                <a:defRPr/>
              </a:pPr>
              <a:t>37</a:t>
            </a:fld>
            <a:endParaRPr lang="en-US" altLang="en-US"/>
          </a:p>
        </p:txBody>
      </p:sp>
      <p:sp>
        <p:nvSpPr>
          <p:cNvPr id="38917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228600"/>
            <a:ext cx="7772400" cy="752475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/>
          <a:p>
            <a:pPr defTabSz="449263" eaLnBrk="1" hangingPunct="1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en-US" dirty="0"/>
              <a:t>Random Oracle Model (ROM)</a:t>
            </a:r>
          </a:p>
        </p:txBody>
      </p:sp>
      <p:sp>
        <p:nvSpPr>
          <p:cNvPr id="3891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981075"/>
            <a:ext cx="8153400" cy="4726038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90000" tIns="46800" rIns="90000" bIns="46800">
            <a:spAutoFit/>
          </a:bodyPr>
          <a:lstStyle/>
          <a:p>
            <a:pPr marL="341313" indent="-341313" defTabSz="449263" eaLnBrk="1" hangingPunct="1">
              <a:lnSpc>
                <a:spcPct val="90000"/>
              </a:lnSpc>
              <a:spcBef>
                <a:spcPts val="65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200" dirty="0"/>
              <a:t>Use a fixed, keyless hash function </a:t>
            </a:r>
            <a:r>
              <a:rPr lang="en-GB" altLang="en-US" sz="2200" i="1" dirty="0">
                <a:latin typeface="Times New Roman" pitchFamily="18" charset="0"/>
                <a:cs typeface="Times New Roman" pitchFamily="18" charset="0"/>
              </a:rPr>
              <a:t>h</a:t>
            </a:r>
          </a:p>
          <a:p>
            <a:pPr marL="341313" indent="-341313" defTabSz="449263" eaLnBrk="1" hangingPunct="1">
              <a:lnSpc>
                <a:spcPct val="90000"/>
              </a:lnSpc>
              <a:spcBef>
                <a:spcPts val="65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200" dirty="0"/>
              <a:t>Analyse </a:t>
            </a:r>
            <a:r>
              <a:rPr lang="en-GB" altLang="en-US" sz="2200" u="sng" dirty="0"/>
              <a:t>as if </a:t>
            </a:r>
            <a:r>
              <a:rPr lang="en-GB" altLang="en-US" sz="2200" dirty="0"/>
              <a:t>hash </a:t>
            </a:r>
            <a:r>
              <a:rPr lang="en-GB" altLang="en-US" sz="2200" i="1" dirty="0">
                <a:latin typeface="Times New Roman" pitchFamily="18" charset="0"/>
                <a:cs typeface="Times New Roman" pitchFamily="18" charset="0"/>
              </a:rPr>
              <a:t>h() </a:t>
            </a:r>
            <a:r>
              <a:rPr lang="en-GB" altLang="en-US" sz="2200" dirty="0"/>
              <a:t>is a </a:t>
            </a:r>
            <a:r>
              <a:rPr lang="en-GB" altLang="en-US" sz="2200" i="1" dirty="0">
                <a:solidFill>
                  <a:srgbClr val="0000FF"/>
                </a:solidFill>
              </a:rPr>
              <a:t>random function</a:t>
            </a:r>
            <a:r>
              <a:rPr lang="en-GB" altLang="en-US" sz="2200" i="1" dirty="0"/>
              <a:t> </a:t>
            </a:r>
          </a:p>
          <a:p>
            <a:pPr marL="741363" lvl="1" indent="-284163" defTabSz="449263" eaLnBrk="1" hangingPunct="1">
              <a:lnSpc>
                <a:spcPct val="90000"/>
              </a:lnSpc>
              <a:spcBef>
                <a:spcPts val="55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200" dirty="0"/>
              <a:t>An invalid assumption: </a:t>
            </a:r>
            <a:r>
              <a:rPr lang="en-GB" altLang="en-US" sz="2200" i="1" dirty="0">
                <a:latin typeface="Times New Roman" pitchFamily="18" charset="0"/>
                <a:cs typeface="Times New Roman" pitchFamily="18" charset="0"/>
              </a:rPr>
              <a:t>h() </a:t>
            </a:r>
            <a:r>
              <a:rPr lang="en-GB" altLang="en-US" sz="2200" dirty="0"/>
              <a:t>is fixed!</a:t>
            </a:r>
          </a:p>
          <a:p>
            <a:pPr marL="741363" lvl="1" indent="-284163" defTabSz="449263" eaLnBrk="1" hangingPunct="1">
              <a:lnSpc>
                <a:spcPct val="90000"/>
              </a:lnSpc>
              <a:spcBef>
                <a:spcPts val="55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200" dirty="0"/>
              <a:t>Whenever </a:t>
            </a:r>
            <a:r>
              <a:rPr lang="en-GB" altLang="en-US" sz="2200" i="1" dirty="0">
                <a:latin typeface="Times New Roman" pitchFamily="18" charset="0"/>
                <a:cs typeface="Times New Roman" pitchFamily="18" charset="0"/>
              </a:rPr>
              <a:t>h() </a:t>
            </a:r>
            <a:r>
              <a:rPr lang="en-GB" altLang="en-US" sz="2200" dirty="0"/>
              <a:t>is used, use oracle (black box) for random function</a:t>
            </a:r>
          </a:p>
          <a:p>
            <a:pPr marL="341313" indent="-341313" defTabSz="449263" eaLnBrk="1" hangingPunct="1">
              <a:lnSpc>
                <a:spcPct val="90000"/>
              </a:lnSpc>
              <a:spcBef>
                <a:spcPts val="65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200" dirty="0"/>
              <a:t>Good for screening insecure solutions</a:t>
            </a:r>
          </a:p>
          <a:p>
            <a:pPr marL="741363" lvl="1" indent="-284163" defTabSz="449263" eaLnBrk="1" hangingPunct="1">
              <a:lnSpc>
                <a:spcPct val="90000"/>
              </a:lnSpc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200" dirty="0"/>
              <a:t>Random oracle security </a:t>
            </a:r>
            <a:r>
              <a:rPr lang="en-GB" altLang="en-US" sz="2200" dirty="0">
                <a:sym typeface="Wingdings" pitchFamily="2" charset="2"/>
              </a:rPr>
              <a:t></a:t>
            </a:r>
            <a:r>
              <a:rPr lang="en-GB" altLang="en-US" sz="2200" dirty="0"/>
              <a:t> many attacks fail</a:t>
            </a:r>
          </a:p>
          <a:p>
            <a:pPr marL="341313" indent="-341313" defTabSz="449263" eaLnBrk="1" hangingPunct="1">
              <a:lnSpc>
                <a:spcPct val="90000"/>
              </a:lnSpc>
              <a:spcBef>
                <a:spcPts val="65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200" dirty="0"/>
              <a:t>In practice: assume random oracle and use a standard hash function</a:t>
            </a:r>
          </a:p>
          <a:p>
            <a:pPr marL="668338" lvl="1" indent="-341313" defTabSz="449263" eaLnBrk="1" hangingPunct="1">
              <a:lnSpc>
                <a:spcPct val="90000"/>
              </a:lnSpc>
              <a:spcBef>
                <a:spcPts val="65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200" dirty="0"/>
              <a:t>It was shown that in some cases the construction will become insecure.</a:t>
            </a:r>
          </a:p>
          <a:p>
            <a:pPr marL="341313" indent="-341313" defTabSz="449263" eaLnBrk="1" hangingPunct="1">
              <a:lnSpc>
                <a:spcPct val="90000"/>
              </a:lnSpc>
              <a:spcBef>
                <a:spcPts val="65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200" dirty="0"/>
              <a:t>Better to have security with standard assumption than the non-standard ROM.</a:t>
            </a:r>
          </a:p>
        </p:txBody>
      </p:sp>
    </p:spTree>
    <p:extLst>
      <p:ext uri="{BB962C8B-B14F-4D97-AF65-F5344CB8AC3E}">
        <p14:creationId xmlns:p14="http://schemas.microsoft.com/office/powerpoint/2010/main" val="393892984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89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89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89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89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89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89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89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89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89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89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Exercise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139943"/>
                <a:ext cx="8686800" cy="4981575"/>
              </a:xfrm>
            </p:spPr>
            <p:txBody>
              <a:bodyPr/>
              <a:lstStyle/>
              <a:p>
                <a:r>
                  <a:rPr lang="en-US"/>
                  <a:t>Let </a:t>
                </a:r>
                <a:r>
                  <a:rPr lang="en-GB" altLang="en-US" sz="3200" i="1" dirty="0">
                    <a:solidFill>
                      <a:srgbClr val="006633"/>
                    </a:solidFill>
                    <a:latin typeface="Times New Roman" pitchFamily="18" charset="0"/>
                    <a:cs typeface="Times New Roman" pitchFamily="18" charset="0"/>
                  </a:rPr>
                  <a:t>h</a:t>
                </a:r>
                <a:r>
                  <a:rPr lang="en-GB" altLang="en-US" sz="3200" i="1" baseline="-25000" dirty="0">
                    <a:solidFill>
                      <a:srgbClr val="006633"/>
                    </a:solidFill>
                    <a:latin typeface="Times New Roman" pitchFamily="18" charset="0"/>
                    <a:cs typeface="Times New Roman" pitchFamily="18" charset="0"/>
                  </a:rPr>
                  <a:t>1</a:t>
                </a:r>
                <a:r>
                  <a:rPr lang="en-GB" altLang="en-US" sz="3200" i="1" dirty="0">
                    <a:solidFill>
                      <a:srgbClr val="006633"/>
                    </a:solidFill>
                    <a:latin typeface="Times New Roman" pitchFamily="18" charset="0"/>
                    <a:cs typeface="Times New Roman" pitchFamily="18" charset="0"/>
                  </a:rPr>
                  <a:t>, h</a:t>
                </a:r>
                <a:r>
                  <a:rPr lang="en-GB" altLang="en-US" sz="3200" i="1" baseline="-25000" dirty="0">
                    <a:solidFill>
                      <a:srgbClr val="006633"/>
                    </a:solidFill>
                    <a:latin typeface="Times New Roman" pitchFamily="18" charset="0"/>
                    <a:cs typeface="Times New Roman" pitchFamily="18" charset="0"/>
                  </a:rPr>
                  <a:t>2</a:t>
                </a:r>
                <a:r>
                  <a:rPr lang="en-US" dirty="0"/>
                  <a:t> be </a:t>
                </a:r>
                <a:r>
                  <a:rPr lang="en-US" u="sng" dirty="0"/>
                  <a:t>both</a:t>
                </a:r>
                <a:r>
                  <a:rPr lang="en-US" dirty="0"/>
                  <a:t> CRHF and OWF</a:t>
                </a:r>
              </a:p>
              <a:p>
                <a:r>
                  <a:rPr lang="en-US" dirty="0"/>
                  <a:t>Use them to construct:</a:t>
                </a:r>
              </a:p>
              <a:p>
                <a:pPr lvl="1"/>
                <a:r>
                  <a:rPr lang="en-GB" altLang="en-US" sz="2800" i="1" dirty="0" err="1">
                    <a:solidFill>
                      <a:srgbClr val="006633"/>
                    </a:solidFill>
                    <a:latin typeface="Times New Roman" pitchFamily="18" charset="0"/>
                    <a:cs typeface="Times New Roman" pitchFamily="18" charset="0"/>
                  </a:rPr>
                  <a:t>h</a:t>
                </a:r>
                <a:r>
                  <a:rPr lang="en-GB" altLang="en-US" sz="2800" i="1" baseline="-25000" dirty="0" err="1">
                    <a:solidFill>
                      <a:srgbClr val="006633"/>
                    </a:solidFill>
                    <a:latin typeface="Times New Roman" pitchFamily="18" charset="0"/>
                    <a:cs typeface="Times New Roman" pitchFamily="18" charset="0"/>
                  </a:rPr>
                  <a:t>CRHF</a:t>
                </a:r>
                <a:r>
                  <a:rPr lang="en-US" dirty="0"/>
                  <a:t> - CRHF but </a:t>
                </a:r>
                <a:r>
                  <a:rPr lang="en-US" u="sng" dirty="0"/>
                  <a:t>not</a:t>
                </a:r>
                <a:r>
                  <a:rPr lang="en-US" dirty="0"/>
                  <a:t> OWF</a:t>
                </a:r>
              </a:p>
              <a:p>
                <a:pPr lvl="1"/>
                <a:r>
                  <a:rPr lang="en-GB" altLang="en-US" sz="2800" i="1" dirty="0" err="1">
                    <a:solidFill>
                      <a:srgbClr val="006633"/>
                    </a:solidFill>
                    <a:latin typeface="Times New Roman" pitchFamily="18" charset="0"/>
                    <a:cs typeface="Times New Roman" pitchFamily="18" charset="0"/>
                  </a:rPr>
                  <a:t>h</a:t>
                </a:r>
                <a:r>
                  <a:rPr lang="en-GB" altLang="en-US" sz="2800" i="1" baseline="-25000" dirty="0" err="1">
                    <a:solidFill>
                      <a:srgbClr val="006633"/>
                    </a:solidFill>
                    <a:latin typeface="Times New Roman" pitchFamily="18" charset="0"/>
                    <a:cs typeface="Times New Roman" pitchFamily="18" charset="0"/>
                  </a:rPr>
                  <a:t>OWF</a:t>
                </a:r>
                <a:r>
                  <a:rPr lang="en-US" dirty="0"/>
                  <a:t>  - OWF but not CRHF</a:t>
                </a:r>
              </a:p>
              <a:p>
                <a:r>
                  <a:rPr lang="en-US" dirty="0"/>
                  <a:t>One possible solution:</a:t>
                </a:r>
              </a:p>
              <a:p>
                <a:pPr lvl="1"/>
                <a:r>
                  <a:rPr lang="en-GB" altLang="en-US" sz="2800" i="1" dirty="0" err="1">
                    <a:solidFill>
                      <a:srgbClr val="006633"/>
                    </a:solidFill>
                    <a:latin typeface="Times New Roman" pitchFamily="18" charset="0"/>
                    <a:cs typeface="Times New Roman" pitchFamily="18" charset="0"/>
                  </a:rPr>
                  <a:t>h</a:t>
                </a:r>
                <a:r>
                  <a:rPr lang="en-GB" altLang="en-US" sz="2800" i="1" baseline="-25000" dirty="0" err="1">
                    <a:solidFill>
                      <a:srgbClr val="006633"/>
                    </a:solidFill>
                    <a:latin typeface="Times New Roman" pitchFamily="18" charset="0"/>
                    <a:cs typeface="Times New Roman" pitchFamily="18" charset="0"/>
                  </a:rPr>
                  <a:t>CRHF</a:t>
                </a:r>
                <a:r>
                  <a:rPr lang="en-GB" altLang="en-US" sz="2800" i="1" dirty="0">
                    <a:solidFill>
                      <a:srgbClr val="006633"/>
                    </a:solidFill>
                    <a:latin typeface="Times New Roman" pitchFamily="18" charset="0"/>
                    <a:cs typeface="Times New Roman" pitchFamily="18" charset="0"/>
                  </a:rPr>
                  <a:t> (m)= {1||m if |m|=n,  0||h</a:t>
                </a:r>
                <a:r>
                  <a:rPr lang="en-GB" altLang="en-US" sz="2800" i="1" baseline="-25000" dirty="0">
                    <a:solidFill>
                      <a:srgbClr val="006633"/>
                    </a:solidFill>
                    <a:latin typeface="Times New Roman" pitchFamily="18" charset="0"/>
                    <a:cs typeface="Times New Roman" pitchFamily="18" charset="0"/>
                  </a:rPr>
                  <a:t>1</a:t>
                </a:r>
                <a:r>
                  <a:rPr lang="en-GB" altLang="en-US" sz="2800" i="1" dirty="0">
                    <a:solidFill>
                      <a:srgbClr val="006633"/>
                    </a:solidFill>
                    <a:latin typeface="Times New Roman" pitchFamily="18" charset="0"/>
                    <a:cs typeface="Times New Roman" pitchFamily="18" charset="0"/>
                  </a:rPr>
                  <a:t>(m) otherwise }</a:t>
                </a:r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GB" altLang="en-US" sz="2800" i="1" smtClean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  <a:sym typeface="Symbol" panose="05050102010706020507" pitchFamily="18" charset="2"/>
                          </a:rPr>
                        </m:ctrlPr>
                      </m:sSubPr>
                      <m:e>
                        <m:r>
                          <a:rPr lang="en-US" altLang="en-US" sz="2800" b="0" i="1" smtClean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  <a:sym typeface="Symbol" panose="05050102010706020507" pitchFamily="18" charset="2"/>
                          </a:rPr>
                          <m:t>h</m:t>
                        </m:r>
                      </m:e>
                      <m:sub>
                        <m:r>
                          <a:rPr lang="en-US" altLang="en-US" sz="2800" b="0" i="1" smtClean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  <a:sym typeface="Symbol" panose="05050102010706020507" pitchFamily="18" charset="2"/>
                          </a:rPr>
                          <m:t>𝑂𝑊𝐹</m:t>
                        </m:r>
                      </m:sub>
                    </m:sSub>
                    <m:d>
                      <m:dPr>
                        <m:ctrlPr>
                          <a:rPr lang="en-GB" altLang="en-US" sz="2800" i="1" smtClean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  <a:sym typeface="Symbol" panose="05050102010706020507" pitchFamily="18" charset="2"/>
                          </a:rPr>
                        </m:ctrlPr>
                      </m:dPr>
                      <m:e>
                        <m:r>
                          <a:rPr lang="en-US" altLang="en-US" sz="2800" b="0" i="1" smtClean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  <a:sym typeface="Symbol" panose="05050102010706020507" pitchFamily="18" charset="2"/>
                          </a:rPr>
                          <m:t>𝑚</m:t>
                        </m:r>
                      </m:e>
                    </m:d>
                    <m:r>
                      <a:rPr lang="en-US" altLang="en-US" sz="2800" b="0" i="1" smtClean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  <a:sym typeface="Symbol" panose="05050102010706020507" pitchFamily="18" charset="2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altLang="en-US" sz="2800" b="0" i="1" smtClean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  <a:sym typeface="Symbol" panose="05050102010706020507" pitchFamily="18" charset="2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en-US" sz="2800" b="0" i="1" smtClean="0">
                                <a:solidFill>
                                  <a:srgbClr val="006633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  <a:sym typeface="Symbol" panose="05050102010706020507" pitchFamily="18" charset="2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altLang="en-US" sz="2800" b="0" i="1" smtClean="0">
                                    <a:solidFill>
                                      <a:srgbClr val="006633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  <a:sym typeface="Symbol" panose="05050102010706020507" pitchFamily="18" charset="2"/>
                                  </a:rPr>
                                </m:ctrlPr>
                              </m:sSubPr>
                              <m:e>
                                <m:r>
                                  <a:rPr lang="en-US" altLang="en-US" sz="2800" b="0" i="1" smtClean="0">
                                    <a:solidFill>
                                      <a:srgbClr val="006633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  <a:sym typeface="Symbol" panose="05050102010706020507" pitchFamily="18" charset="2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altLang="en-US" sz="2800" b="0" i="1" smtClean="0">
                                    <a:solidFill>
                                      <a:srgbClr val="006633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  <a:sym typeface="Symbol" panose="05050102010706020507" pitchFamily="18" charset="2"/>
                                  </a:rPr>
                                  <m:t>1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en-US" sz="2800" b="0" i="1" smtClean="0">
                                    <a:solidFill>
                                      <a:srgbClr val="006633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  <a:sym typeface="Symbol" panose="05050102010706020507" pitchFamily="18" charset="2"/>
                                  </a:rPr>
                                </m:ctrlPr>
                              </m:dPr>
                              <m:e>
                                <m:r>
                                  <a:rPr lang="en-US" altLang="en-US" sz="2800" b="0" i="1" smtClean="0">
                                    <a:solidFill>
                                      <a:srgbClr val="006633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  <a:sym typeface="Symbol" panose="05050102010706020507" pitchFamily="18" charset="2"/>
                                  </a:rPr>
                                  <m:t>𝑚</m:t>
                                </m:r>
                              </m:e>
                            </m:d>
                            <m:r>
                              <a:rPr lang="en-US" altLang="en-US" sz="2800" b="0" i="1" smtClean="0">
                                <a:solidFill>
                                  <a:srgbClr val="006633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  <a:sym typeface="Symbol" panose="05050102010706020507" pitchFamily="18" charset="2"/>
                              </a:rPr>
                              <m:t> </m:t>
                            </m:r>
                            <m:r>
                              <a:rPr lang="en-US" altLang="en-US" sz="2800" b="0" i="1" smtClean="0">
                                <a:solidFill>
                                  <a:srgbClr val="006633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  <a:sym typeface="Symbol" panose="05050102010706020507" pitchFamily="18" charset="2"/>
                              </a:rPr>
                              <m:t>𝑖𝑓</m:t>
                            </m:r>
                            <m:r>
                              <a:rPr lang="en-US" altLang="en-US" sz="2800" b="0" i="1" smtClean="0">
                                <a:solidFill>
                                  <a:srgbClr val="006633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  <a:sym typeface="Symbol" panose="05050102010706020507" pitchFamily="18" charset="2"/>
                              </a:rPr>
                              <m:t> 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en-US" altLang="en-US" sz="2800" b="0" i="1" smtClean="0">
                                    <a:solidFill>
                                      <a:srgbClr val="006633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  <a:sym typeface="Symbol" panose="05050102010706020507" pitchFamily="18" charset="2"/>
                                  </a:rPr>
                                </m:ctrlPr>
                              </m:dPr>
                              <m:e>
                                <m:r>
                                  <a:rPr lang="en-US" altLang="en-US" sz="2800" b="0" i="1" smtClean="0">
                                    <a:solidFill>
                                      <a:srgbClr val="006633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  <a:sym typeface="Symbol" panose="05050102010706020507" pitchFamily="18" charset="2"/>
                                  </a:rPr>
                                  <m:t>𝑚</m:t>
                                </m:r>
                              </m:e>
                            </m:d>
                            <m:r>
                              <a:rPr lang="en-US" altLang="en-US" sz="2800" b="0" i="1" smtClean="0">
                                <a:solidFill>
                                  <a:srgbClr val="006633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  <a:sym typeface="Symbol" panose="05050102010706020507" pitchFamily="18" charset="2"/>
                              </a:rPr>
                              <m:t>=</m:t>
                            </m:r>
                            <m:r>
                              <a:rPr lang="en-US" altLang="en-US" sz="2800" b="0" i="1" smtClean="0">
                                <a:solidFill>
                                  <a:srgbClr val="006633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  <a:sym typeface="Symbol" panose="05050102010706020507" pitchFamily="18" charset="2"/>
                              </a:rPr>
                              <m:t>𝑛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altLang="en-US" sz="2800" i="1">
                                    <a:solidFill>
                                      <a:srgbClr val="006633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  <a:sym typeface="Symbol" panose="05050102010706020507" pitchFamily="18" charset="2"/>
                                  </a:rPr>
                                </m:ctrlPr>
                              </m:sSubPr>
                              <m:e>
                                <m:r>
                                  <a:rPr lang="en-US" altLang="en-US" sz="2800" i="1">
                                    <a:solidFill>
                                      <a:srgbClr val="006633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  <a:sym typeface="Symbol" panose="05050102010706020507" pitchFamily="18" charset="2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altLang="en-US" sz="2800" i="1">
                                    <a:solidFill>
                                      <a:srgbClr val="006633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  <a:sym typeface="Symbol" panose="05050102010706020507" pitchFamily="18" charset="2"/>
                                  </a:rPr>
                                  <m:t>1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en-US" sz="2800" i="1" smtClean="0">
                                    <a:solidFill>
                                      <a:srgbClr val="006633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  <a:sym typeface="Symbol" panose="05050102010706020507" pitchFamily="18" charset="2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en-US" sz="2800" i="1">
                                        <a:solidFill>
                                          <a:srgbClr val="006633"/>
                                        </a:solidFill>
                                        <a:latin typeface="Cambria Math" panose="02040503050406030204" pitchFamily="18" charset="0"/>
                                        <a:cs typeface="Times New Roman" pitchFamily="18" charset="0"/>
                                        <a:sym typeface="Symbol" panose="05050102010706020507" pitchFamily="18" charset="2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US" altLang="en-US" sz="2800" i="1" smtClean="0">
                                            <a:solidFill>
                                              <a:srgbClr val="006633"/>
                                            </a:solidFill>
                                            <a:latin typeface="Cambria Math" panose="02040503050406030204" pitchFamily="18" charset="0"/>
                                            <a:cs typeface="Times New Roman" pitchFamily="18" charset="0"/>
                                            <a:sym typeface="Symbol" panose="05050102010706020507" pitchFamily="18" charset="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en-US" sz="2800" b="0" i="1" smtClean="0">
                                            <a:solidFill>
                                              <a:srgbClr val="006633"/>
                                            </a:solidFill>
                                            <a:latin typeface="Cambria Math" panose="02040503050406030204" pitchFamily="18" charset="0"/>
                                            <a:cs typeface="Times New Roman" pitchFamily="18" charset="0"/>
                                            <a:sym typeface="Symbol" panose="05050102010706020507" pitchFamily="18" charset="2"/>
                                          </a:rPr>
                                          <m:t>𝑚</m:t>
                                        </m:r>
                                      </m:e>
                                      <m:sub>
                                        <m:r>
                                          <a:rPr lang="en-US" altLang="en-US" sz="2800" b="0" i="1" smtClean="0">
                                            <a:solidFill>
                                              <a:srgbClr val="006633"/>
                                            </a:solidFill>
                                            <a:latin typeface="Cambria Math" panose="02040503050406030204" pitchFamily="18" charset="0"/>
                                            <a:cs typeface="Times New Roman" pitchFamily="18" charset="0"/>
                                            <a:sym typeface="Symbol" panose="05050102010706020507" pitchFamily="18" charset="2"/>
                                          </a:rPr>
                                          <m:t>1..</m:t>
                                        </m:r>
                                        <m:r>
                                          <a:rPr lang="en-US" altLang="en-US" sz="2800" b="0" i="1" smtClean="0">
                                            <a:solidFill>
                                              <a:srgbClr val="006633"/>
                                            </a:solidFill>
                                            <a:latin typeface="Cambria Math" panose="02040503050406030204" pitchFamily="18" charset="0"/>
                                            <a:cs typeface="Times New Roman" pitchFamily="18" charset="0"/>
                                            <a:sym typeface="Symbol" panose="05050102010706020507" pitchFamily="18" charset="2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  <m:r>
                                      <a:rPr lang="en-US" altLang="en-US" sz="2800" b="0" i="1" smtClean="0">
                                        <a:solidFill>
                                          <a:srgbClr val="006633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itchFamily="18" charset="0"/>
                                        <a:sym typeface="Symbol" panose="05050102010706020507" pitchFamily="18" charset="2"/>
                                      </a:rPr>
                                      <m:t>⨁</m:t>
                                    </m:r>
                                    <m:r>
                                      <a:rPr lang="en-US" altLang="en-US" sz="2800" b="0" i="1" smtClean="0">
                                        <a:solidFill>
                                          <a:srgbClr val="006633"/>
                                        </a:solidFill>
                                        <a:latin typeface="Cambria Math" panose="02040503050406030204" pitchFamily="18" charset="0"/>
                                        <a:cs typeface="Times New Roman" pitchFamily="18" charset="0"/>
                                        <a:sym typeface="Symbol" panose="05050102010706020507" pitchFamily="18" charset="2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altLang="en-US" sz="2800" b="0" i="1" smtClean="0">
                                        <a:solidFill>
                                          <a:srgbClr val="006633"/>
                                        </a:solidFill>
                                        <a:latin typeface="Cambria Math" panose="02040503050406030204" pitchFamily="18" charset="0"/>
                                        <a:cs typeface="Times New Roman" pitchFamily="18" charset="0"/>
                                        <a:sym typeface="Symbol" panose="05050102010706020507" pitchFamily="18" charset="2"/>
                                      </a:rPr>
                                      <m:t>2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en-US" sz="2800" i="1">
                                        <a:solidFill>
                                          <a:srgbClr val="006633"/>
                                        </a:solidFill>
                                        <a:latin typeface="Cambria Math" panose="02040503050406030204" pitchFamily="18" charset="0"/>
                                        <a:cs typeface="Times New Roman" pitchFamily="18" charset="0"/>
                                        <a:sym typeface="Symbol" panose="05050102010706020507" pitchFamily="18" charset="2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en-US" sz="2800" i="1">
                                        <a:solidFill>
                                          <a:srgbClr val="006633"/>
                                        </a:solidFill>
                                        <a:latin typeface="Cambria Math" panose="02040503050406030204" pitchFamily="18" charset="0"/>
                                        <a:cs typeface="Times New Roman" pitchFamily="18" charset="0"/>
                                        <a:sym typeface="Symbol" panose="05050102010706020507" pitchFamily="18" charset="2"/>
                                      </a:rPr>
                                      <m:t>𝑚</m:t>
                                    </m:r>
                                    <m:r>
                                      <a:rPr lang="en-US" altLang="en-US" sz="2800" b="0" i="1" smtClean="0">
                                        <a:solidFill>
                                          <a:srgbClr val="006633"/>
                                        </a:solidFill>
                                        <a:latin typeface="Cambria Math" panose="02040503050406030204" pitchFamily="18" charset="0"/>
                                        <a:cs typeface="Times New Roman" pitchFamily="18" charset="0"/>
                                        <a:sym typeface="Symbol" panose="05050102010706020507" pitchFamily="18" charset="2"/>
                                      </a:rPr>
                                      <m:t>′</m:t>
                                    </m:r>
                                  </m:e>
                                </m:d>
                              </m:e>
                            </m:d>
                            <m:r>
                              <a:rPr lang="en-US" altLang="en-US" sz="2800" b="0" i="1" smtClean="0">
                                <a:solidFill>
                                  <a:srgbClr val="006633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  <a:sym typeface="Symbol" panose="05050102010706020507" pitchFamily="18" charset="2"/>
                              </a:rPr>
                              <m:t> </m:t>
                            </m:r>
                            <m:r>
                              <a:rPr lang="en-US" altLang="en-US" sz="2800" b="0" i="1" smtClean="0">
                                <a:solidFill>
                                  <a:srgbClr val="006633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  <a:sym typeface="Symbol" panose="05050102010706020507" pitchFamily="18" charset="2"/>
                              </a:rPr>
                              <m:t>𝑖𝑓</m:t>
                            </m:r>
                            <m:r>
                              <a:rPr lang="en-US" altLang="en-US" sz="2800" b="0" i="1" smtClean="0">
                                <a:solidFill>
                                  <a:srgbClr val="006633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  <a:sym typeface="Symbol" panose="05050102010706020507" pitchFamily="18" charset="2"/>
                              </a:rPr>
                              <m:t> </m:t>
                            </m:r>
                            <m:r>
                              <a:rPr lang="en-US" altLang="en-US" sz="2800" b="0" i="1" smtClean="0">
                                <a:solidFill>
                                  <a:srgbClr val="006633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  <a:sym typeface="Symbol" panose="05050102010706020507" pitchFamily="18" charset="2"/>
                              </a:rPr>
                              <m:t>𝑚</m:t>
                            </m:r>
                            <m:r>
                              <a:rPr lang="en-US" altLang="en-US" sz="2800" b="0" i="1" smtClean="0">
                                <a:solidFill>
                                  <a:srgbClr val="006633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  <a:sym typeface="Symbol" panose="05050102010706020507" pitchFamily="18" charset="2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altLang="en-US" sz="2800" i="1">
                                    <a:solidFill>
                                      <a:srgbClr val="006633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  <a:sym typeface="Symbol" panose="05050102010706020507" pitchFamily="18" charset="2"/>
                                  </a:rPr>
                                </m:ctrlPr>
                              </m:sSubPr>
                              <m:e>
                                <m:r>
                                  <a:rPr lang="en-US" altLang="en-US" sz="2800" i="1">
                                    <a:solidFill>
                                      <a:srgbClr val="006633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  <a:sym typeface="Symbol" panose="05050102010706020507" pitchFamily="18" charset="2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altLang="en-US" sz="2800" i="1">
                                    <a:solidFill>
                                      <a:srgbClr val="006633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  <a:sym typeface="Symbol" panose="05050102010706020507" pitchFamily="18" charset="2"/>
                                  </a:rPr>
                                  <m:t>1..</m:t>
                                </m:r>
                                <m:r>
                                  <a:rPr lang="en-US" altLang="en-US" sz="2800" i="1">
                                    <a:solidFill>
                                      <a:srgbClr val="006633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  <a:sym typeface="Symbol" panose="05050102010706020507" pitchFamily="18" charset="2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altLang="en-US" sz="2800" b="0" i="1" smtClean="0">
                                <a:solidFill>
                                  <a:srgbClr val="006633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  <a:sym typeface="Symbol" panose="05050102010706020507" pitchFamily="18" charset="2"/>
                              </a:rPr>
                              <m:t>||</m:t>
                            </m:r>
                            <m:r>
                              <a:rPr lang="en-US" altLang="en-US" sz="2800" b="0" i="1" smtClean="0">
                                <a:solidFill>
                                  <a:srgbClr val="006633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  <a:sym typeface="Symbol" panose="05050102010706020507" pitchFamily="18" charset="2"/>
                              </a:rPr>
                              <m:t>𝑚</m:t>
                            </m:r>
                            <m:r>
                              <a:rPr lang="en-US" altLang="en-US" sz="2800" b="0" i="1" smtClean="0">
                                <a:solidFill>
                                  <a:srgbClr val="006633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  <a:sym typeface="Symbol" panose="05050102010706020507" pitchFamily="18" charset="2"/>
                              </a:rPr>
                              <m:t>′</m:t>
                            </m:r>
                          </m:e>
                        </m:eqArr>
                      </m:e>
                    </m:d>
                  </m:oMath>
                </a14:m>
                <a:endParaRPr lang="en-GB" altLang="en-US" sz="2800" i="1" dirty="0">
                  <a:solidFill>
                    <a:srgbClr val="006633"/>
                  </a:solidFill>
                  <a:latin typeface="Times New Roman" pitchFamily="18" charset="0"/>
                  <a:cs typeface="Times New Roman" pitchFamily="18" charset="0"/>
                  <a:sym typeface="Symbol" panose="05050102010706020507" pitchFamily="18" charset="2"/>
                </a:endParaRPr>
              </a:p>
              <a:p>
                <a:pPr marL="344487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139943"/>
                <a:ext cx="8686800" cy="4981575"/>
              </a:xfrm>
              <a:blipFill>
                <a:blip r:embed="rId2"/>
                <a:stretch>
                  <a:fillRect l="-585" t="-1527" b="-64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2DA6FC6-FE3D-4F44-AA45-B28E60E0E1EC}" type="slidenum">
              <a:rPr lang="he-IL" altLang="en-US" smtClean="0"/>
              <a:pPr>
                <a:defRPr/>
              </a:pPr>
              <a:t>38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347591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7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he-IL" dirty="0"/>
              <a:t>Covered Material From the Textbook</a:t>
            </a:r>
          </a:p>
        </p:txBody>
      </p:sp>
      <p:sp>
        <p:nvSpPr>
          <p:cNvPr id="93188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altLang="he-IL" sz="2600" dirty="0">
                <a:sym typeface="Wingdings" panose="05000000000000000000" pitchFamily="2" charset="2"/>
              </a:rPr>
              <a:t>Chapter 4</a:t>
            </a:r>
          </a:p>
          <a:p>
            <a:pPr lvl="1"/>
            <a:r>
              <a:rPr lang="en-US" altLang="he-IL" dirty="0">
                <a:sym typeface="Wingdings" panose="05000000000000000000" pitchFamily="2" charset="2"/>
              </a:rPr>
              <a:t>Sections 4.1, 4.2 (except 4.2.6), 4.3, 4.4 (except 4.4.2), 4.5 (except 4.5.3).</a:t>
            </a:r>
            <a:endParaRPr lang="en-US" altLang="he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F9D048-DF9C-5B47-A4EF-7C5EDDA5AA4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175170" y="6242050"/>
            <a:ext cx="505279" cy="450850"/>
          </a:xfrm>
          <a:noFill/>
        </p:spPr>
        <p:txBody>
          <a:bodyPr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5D150BCE-9D66-491A-A8B4-4A161955DEF8}" type="slidenum">
              <a:rPr lang="he-IL" altLang="he-IL" sz="1800"/>
              <a:pPr>
                <a:spcBef>
                  <a:spcPct val="0"/>
                </a:spcBef>
                <a:buClrTx/>
                <a:buFontTx/>
                <a:buNone/>
              </a:pPr>
              <a:t>39</a:t>
            </a:fld>
            <a:endParaRPr lang="en-US" altLang="he-IL" sz="1800" dirty="0"/>
          </a:p>
        </p:txBody>
      </p:sp>
    </p:spTree>
    <p:extLst>
      <p:ext uri="{BB962C8B-B14F-4D97-AF65-F5344CB8AC3E}">
        <p14:creationId xmlns:p14="http://schemas.microsoft.com/office/powerpoint/2010/main" val="194802722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3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3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Hash functions: simple examples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342934"/>
                <a:ext cx="8229600" cy="4981575"/>
              </a:xfrm>
            </p:spPr>
            <p:txBody>
              <a:bodyPr/>
              <a:lstStyle/>
              <a:p>
                <a:r>
                  <a:rPr lang="en-US" sz="2800"/>
                  <a:t>For simplicity: input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2800"/>
                  <a:t> is decimal integer</a:t>
                </a:r>
              </a:p>
              <a:p>
                <a:pPr lvl="1"/>
                <a:r>
                  <a:rPr lang="en-US" sz="2400"/>
                  <a:t>View as string of (three) digits</a:t>
                </a:r>
              </a:p>
              <a:p>
                <a:pPr lvl="1"/>
                <a:r>
                  <a:rPr lang="en-US" sz="2400"/>
                  <a:t>For example,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=127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>
                    <a:sym typeface="Wingdings" panose="05000000000000000000" pitchFamily="2" charset="2"/>
                  </a:rPr>
                  <a:t>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=1,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7</m:t>
                    </m:r>
                  </m:oMath>
                </a14:m>
                <a:r>
                  <a:rPr lang="en-US" sz="2400"/>
                  <a:t> </a:t>
                </a:r>
              </a:p>
              <a:p>
                <a:r>
                  <a:rPr lang="en-US" sz="2800"/>
                  <a:t>Least Significant Digit hash:</a:t>
                </a:r>
                <a:br>
                  <a:rPr lang="en-US" sz="2800"/>
                </a:br>
                <a:r>
                  <a:rPr lang="en-US" sz="2800"/>
                  <a:t>		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𝐿𝑆𝐷</m:t>
                        </m:r>
                      </m:sub>
                    </m:sSub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2800"/>
                  <a:t> </a:t>
                </a:r>
              </a:p>
              <a:p>
                <a:r>
                  <a:rPr lang="en-US" sz="2800"/>
                  <a:t>Sum hash: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𝑢𝑚</m:t>
                        </m:r>
                      </m:sub>
                    </m:sSub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US" sz="2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)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10</m:t>
                    </m:r>
                  </m:oMath>
                </a14:m>
                <a:endParaRPr lang="en-US" sz="2800"/>
              </a:p>
              <a:p>
                <a:r>
                  <a:rPr lang="en-US" sz="2800"/>
                  <a:t>Exercise:	 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𝐿𝑆𝐷</m:t>
                        </m:r>
                      </m:sub>
                    </m:sSub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117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 __</m:t>
                        </m:r>
                      </m:e>
                      <m:sub/>
                    </m:sSub>
                  </m:oMath>
                </a14:m>
                <a:br>
                  <a:rPr lang="en-US" sz="2800" b="0"/>
                </a:b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	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                                        </m:t>
                    </m:r>
                  </m:oMath>
                </a14:m>
                <a:r>
                  <a:rPr lang="en-US" sz="280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𝑆𝑢𝑚</m:t>
                        </m:r>
                      </m:sub>
                    </m:sSub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117</m:t>
                        </m:r>
                      </m:e>
                    </m:d>
                    <m:r>
                      <a:rPr lang="en-US" sz="28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800"/>
                  <a:t> __</a:t>
                </a:r>
              </a:p>
              <a:p>
                <a:pPr marL="0" indent="0">
                  <a:buNone/>
                </a:pPr>
                <a:endParaRPr lang="en-US" sz="280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342934"/>
                <a:ext cx="8229600" cy="4981575"/>
              </a:xfrm>
              <a:blipFill>
                <a:blip r:embed="rId2"/>
                <a:stretch>
                  <a:fillRect l="-444" t="-12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4</a:t>
            </a:fld>
            <a:endParaRPr lang="en-US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 bwMode="auto">
              <a:xfrm>
                <a:off x="7358145" y="978914"/>
                <a:ext cx="1501454" cy="379421"/>
              </a:xfrm>
              <a:prstGeom prst="rect">
                <a:avLst/>
              </a:prstGeom>
              <a:solidFill>
                <a:srgbClr val="CC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358145" y="978914"/>
                <a:ext cx="1501454" cy="37942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rapezoid 6"/>
          <p:cNvSpPr/>
          <p:nvPr/>
        </p:nvSpPr>
        <p:spPr bwMode="auto">
          <a:xfrm flipH="1" flipV="1">
            <a:off x="7352472" y="1372992"/>
            <a:ext cx="1507127" cy="389931"/>
          </a:xfrm>
          <a:prstGeom prst="trapezoid">
            <a:avLst>
              <a:gd name="adj" fmla="val 92006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7802048" y="1324132"/>
                <a:ext cx="44640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2048" y="1324132"/>
                <a:ext cx="446404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 bwMode="auto">
              <a:xfrm>
                <a:off x="7722790" y="1770478"/>
                <a:ext cx="766489" cy="404492"/>
              </a:xfrm>
              <a:prstGeom prst="rect">
                <a:avLst/>
              </a:prstGeom>
              <a:solidFill>
                <a:srgbClr val="CC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722790" y="1770478"/>
                <a:ext cx="766489" cy="404492"/>
              </a:xfrm>
              <a:prstGeom prst="rect">
                <a:avLst/>
              </a:prstGeom>
              <a:blipFill>
                <a:blip r:embed="rId5"/>
                <a:stretch>
                  <a:fillRect b="-2899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/>
          <p:cNvSpPr txBox="1"/>
          <p:nvPr/>
        </p:nvSpPr>
        <p:spPr>
          <a:xfrm>
            <a:off x="6403553" y="4217236"/>
            <a:ext cx="312906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/>
              <a:t>7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396747" y="4662019"/>
            <a:ext cx="312906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/>
              <a:t>9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5E8679B-A592-4C41-80C7-E07AC0DFE67D}"/>
              </a:ext>
            </a:extLst>
          </p:cNvPr>
          <p:cNvSpPr/>
          <p:nvPr/>
        </p:nvSpPr>
        <p:spPr bwMode="auto">
          <a:xfrm>
            <a:off x="1138687" y="5427003"/>
            <a:ext cx="6584103" cy="707366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Note: the above are insecure hash functions, these are just toy examples to grasp the concept of hashing.</a:t>
            </a:r>
          </a:p>
        </p:txBody>
      </p:sp>
    </p:spTree>
    <p:extLst>
      <p:ext uri="{BB962C8B-B14F-4D97-AF65-F5344CB8AC3E}">
        <p14:creationId xmlns:p14="http://schemas.microsoft.com/office/powerpoint/2010/main" val="1714617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A8C4CAAF-33E3-504B-B941-4FF43CEC46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135" y="2071095"/>
            <a:ext cx="7620000" cy="39497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2C0D077-621F-A84F-9559-72206C7D7669}"/>
              </a:ext>
            </a:extLst>
          </p:cNvPr>
          <p:cNvSpPr/>
          <p:nvPr/>
        </p:nvSpPr>
        <p:spPr>
          <a:xfrm>
            <a:off x="2626500" y="757535"/>
            <a:ext cx="389100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640548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Motivation: Hashing for efficiency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40123"/>
            <a:ext cx="8229600" cy="1822449"/>
          </a:xfrm>
        </p:spPr>
        <p:txBody>
          <a:bodyPr/>
          <a:lstStyle/>
          <a:p>
            <a:r>
              <a:rPr lang="en-US" dirty="0"/>
              <a:t>Input: large set (e.g., integers or strings)</a:t>
            </a:r>
          </a:p>
          <a:p>
            <a:r>
              <a:rPr lang="en-US" dirty="0"/>
              <a:t>Goal: map `randomly’ to few bins</a:t>
            </a:r>
            <a:endParaRPr lang="he-IL" dirty="0"/>
          </a:p>
          <a:p>
            <a:pPr lvl="1"/>
            <a:r>
              <a:rPr lang="en-US" dirty="0"/>
              <a:t>E.g., to ensure efficiency – load balancing, etc.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5</a:t>
            </a:fld>
            <a:endParaRPr lang="en-US" altLang="en-US"/>
          </a:p>
        </p:txBody>
      </p:sp>
      <p:sp>
        <p:nvSpPr>
          <p:cNvPr id="8" name="Flowchart: Document 7"/>
          <p:cNvSpPr/>
          <p:nvPr/>
        </p:nvSpPr>
        <p:spPr bwMode="auto">
          <a:xfrm>
            <a:off x="1766047" y="3125011"/>
            <a:ext cx="1062317" cy="2626659"/>
          </a:xfrm>
          <a:prstGeom prst="flowChartDocument">
            <a:avLst/>
          </a:prstGeom>
          <a:solidFill>
            <a:schemeClr val="accent5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>
                <a:latin typeface="Arial" pitchFamily="34" charset="0"/>
                <a:cs typeface="Arial" pitchFamily="34" charset="0"/>
              </a:rPr>
              <a:t>341,</a:t>
            </a:r>
          </a:p>
          <a:p>
            <a:r>
              <a:rPr lang="en-US">
                <a:latin typeface="Arial" pitchFamily="34" charset="0"/>
                <a:cs typeface="Arial" pitchFamily="34" charset="0"/>
              </a:rPr>
              <a:t>3342,</a:t>
            </a:r>
          </a:p>
          <a:p>
            <a:r>
              <a:rPr lang="en-US">
                <a:latin typeface="Arial" pitchFamily="34" charset="0"/>
                <a:cs typeface="Arial" pitchFamily="34" charset="0"/>
              </a:rPr>
              <a:t>870,</a:t>
            </a:r>
          </a:p>
          <a:p>
            <a:r>
              <a:rPr lang="en-US">
                <a:latin typeface="Arial" pitchFamily="34" charset="0"/>
                <a:cs typeface="Arial" pitchFamily="34" charset="0"/>
              </a:rPr>
              <a:t>571,</a:t>
            </a:r>
          </a:p>
          <a:p>
            <a:r>
              <a:rPr lang="en-US">
                <a:latin typeface="Arial" pitchFamily="34" charset="0"/>
                <a:cs typeface="Arial" pitchFamily="34" charset="0"/>
              </a:rPr>
              <a:t>31,</a:t>
            </a:r>
          </a:p>
          <a:p>
            <a:r>
              <a:rPr lang="en-US">
                <a:latin typeface="Arial" pitchFamily="34" charset="0"/>
                <a:cs typeface="Arial" pitchFamily="34" charset="0"/>
              </a:rPr>
              <a:t>452,</a:t>
            </a:r>
          </a:p>
          <a:p>
            <a:r>
              <a:rPr lang="en-US">
                <a:latin typeface="Arial" pitchFamily="34" charset="0"/>
                <a:cs typeface="Arial" pitchFamily="34" charset="0"/>
              </a:rPr>
              <a:t>80,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….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Flowchart: Magnetic Disk 8"/>
              <p:cNvSpPr/>
              <p:nvPr/>
            </p:nvSpPr>
            <p:spPr bwMode="auto">
              <a:xfrm>
                <a:off x="3722998" y="4993329"/>
                <a:ext cx="1039906" cy="717179"/>
              </a:xfrm>
              <a:prstGeom prst="flowChartMagneticDisk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1</m:t>
                      </m:r>
                    </m:oMath>
                  </m:oMathPara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9" name="Flowchart: Magnetic Disk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722998" y="4993329"/>
                <a:ext cx="1039906" cy="717179"/>
              </a:xfrm>
              <a:prstGeom prst="flowChartMagneticDisk">
                <a:avLst/>
              </a:prstGeom>
              <a:blipFill>
                <a:blip r:embed="rId2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Flowchart: Magnetic Disk 9"/>
              <p:cNvSpPr/>
              <p:nvPr/>
            </p:nvSpPr>
            <p:spPr bwMode="auto">
              <a:xfrm>
                <a:off x="5465311" y="4993335"/>
                <a:ext cx="1039906" cy="717177"/>
              </a:xfrm>
              <a:prstGeom prst="flowChartMagneticDisk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2</m:t>
                      </m:r>
                    </m:oMath>
                  </m:oMathPara>
                </a14:m>
                <a:endParaRPr lang="en-US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0" name="Flowchart: Magnetic Disk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465311" y="4993335"/>
                <a:ext cx="1039906" cy="717177"/>
              </a:xfrm>
              <a:prstGeom prst="flowChartMagneticDisk">
                <a:avLst/>
              </a:prstGeom>
              <a:blipFill>
                <a:blip r:embed="rId3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Flowchart: Magnetic Disk 10"/>
              <p:cNvSpPr/>
              <p:nvPr/>
            </p:nvSpPr>
            <p:spPr bwMode="auto">
              <a:xfrm>
                <a:off x="7377951" y="4993329"/>
                <a:ext cx="1120590" cy="717177"/>
              </a:xfrm>
              <a:prstGeom prst="flowChartMagneticDisk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  <a:cs typeface="Arial" pitchFamily="34" charset="0"/>
                        </a:rPr>
                        <m:t>0</m:t>
                      </m:r>
                    </m:oMath>
                  </m:oMathPara>
                </a14:m>
                <a:endParaRPr lang="en-US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1" name="Flowchart: Magnetic Disk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377951" y="4993329"/>
                <a:ext cx="1120590" cy="717177"/>
              </a:xfrm>
              <a:prstGeom prst="flowChartMagneticDisk">
                <a:avLst/>
              </a:prstGeom>
              <a:blipFill>
                <a:blip r:embed="rId4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/>
          <p:cNvCxnSpPr/>
          <p:nvPr/>
        </p:nvCxnSpPr>
        <p:spPr bwMode="auto">
          <a:xfrm flipH="1">
            <a:off x="4762903" y="3512037"/>
            <a:ext cx="1027021" cy="29664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Arrow Connector 23"/>
          <p:cNvCxnSpPr/>
          <p:nvPr/>
        </p:nvCxnSpPr>
        <p:spPr bwMode="auto">
          <a:xfrm flipH="1">
            <a:off x="5789924" y="3506228"/>
            <a:ext cx="5758" cy="26984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Straight Arrow Connector 25"/>
          <p:cNvCxnSpPr/>
          <p:nvPr/>
        </p:nvCxnSpPr>
        <p:spPr bwMode="auto">
          <a:xfrm>
            <a:off x="5799636" y="3531732"/>
            <a:ext cx="1572559" cy="25762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7" name="Flowchart: Document 26"/>
          <p:cNvSpPr/>
          <p:nvPr/>
        </p:nvSpPr>
        <p:spPr bwMode="auto">
          <a:xfrm>
            <a:off x="3758857" y="3776069"/>
            <a:ext cx="998290" cy="1217269"/>
          </a:xfrm>
          <a:prstGeom prst="flowChartDocument">
            <a:avLst/>
          </a:prstGeom>
          <a:solidFill>
            <a:schemeClr val="accent5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341,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>
                <a:latin typeface="Arial" pitchFamily="34" charset="0"/>
                <a:cs typeface="Arial" pitchFamily="34" charset="0"/>
              </a:rPr>
              <a:t>571,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>
                <a:latin typeface="Arial" pitchFamily="34" charset="0"/>
                <a:cs typeface="Arial" pitchFamily="34" charset="0"/>
              </a:rPr>
              <a:t>31,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….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8" name="Flowchart: Document 27"/>
          <p:cNvSpPr/>
          <p:nvPr/>
        </p:nvSpPr>
        <p:spPr bwMode="auto">
          <a:xfrm>
            <a:off x="5465311" y="3776070"/>
            <a:ext cx="968188" cy="1149402"/>
          </a:xfrm>
          <a:prstGeom prst="flowChartDocument">
            <a:avLst/>
          </a:prstGeom>
          <a:solidFill>
            <a:schemeClr val="accent5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>
                <a:latin typeface="Arial" pitchFamily="34" charset="0"/>
                <a:cs typeface="Arial" pitchFamily="34" charset="0"/>
              </a:rPr>
              <a:t>3342,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>
                <a:latin typeface="Arial" pitchFamily="34" charset="0"/>
                <a:cs typeface="Arial" pitchFamily="34" charset="0"/>
              </a:rPr>
              <a:t>452,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….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9" name="Flowchart: Document 28"/>
          <p:cNvSpPr/>
          <p:nvPr/>
        </p:nvSpPr>
        <p:spPr bwMode="auto">
          <a:xfrm>
            <a:off x="7377953" y="3756388"/>
            <a:ext cx="977153" cy="1169083"/>
          </a:xfrm>
          <a:prstGeom prst="flowChartDocument">
            <a:avLst/>
          </a:prstGeom>
          <a:solidFill>
            <a:schemeClr val="accent5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>
                <a:latin typeface="Arial" pitchFamily="34" charset="0"/>
                <a:cs typeface="Arial" pitchFamily="34" charset="0"/>
              </a:rPr>
              <a:t>870,</a:t>
            </a:r>
          </a:p>
          <a:p>
            <a:r>
              <a:rPr lang="en-US">
                <a:latin typeface="Arial" pitchFamily="34" charset="0"/>
                <a:cs typeface="Arial" pitchFamily="34" charset="0"/>
              </a:rPr>
              <a:t>80,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….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21" name="Picture 20" descr="All This Is That: The origin and back story of the &lt;strong&gt;smiley&lt;/strong&gt; &lt;strong&gt;face&lt;/strong&gt;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0644" y="5751670"/>
            <a:ext cx="379662" cy="379662"/>
          </a:xfrm>
          <a:prstGeom prst="rect">
            <a:avLst/>
          </a:prstGeom>
        </p:spPr>
      </p:pic>
      <p:pic>
        <p:nvPicPr>
          <p:cNvPr id="23" name="Picture 22" descr="All This Is That: The origin and back story of the &lt;strong&gt;smiley&lt;/strong&gt; &lt;strong&gt;face&lt;/strong&gt;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0093" y="5775731"/>
            <a:ext cx="379662" cy="375991"/>
          </a:xfrm>
          <a:prstGeom prst="rect">
            <a:avLst/>
          </a:prstGeom>
        </p:spPr>
      </p:pic>
      <p:pic>
        <p:nvPicPr>
          <p:cNvPr id="25" name="Picture 24" descr="All This Is That: The origin and back story of the &lt;strong&gt;smiley&lt;/strong&gt; &lt;strong&gt;face&lt;/strong&gt;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2216" y="5751670"/>
            <a:ext cx="379662" cy="37966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656891" y="5030557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. . . 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621032" y="4137672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. . . </a:t>
            </a:r>
          </a:p>
        </p:txBody>
      </p:sp>
      <p:sp>
        <p:nvSpPr>
          <p:cNvPr id="31" name="Trapezoid 30"/>
          <p:cNvSpPr/>
          <p:nvPr/>
        </p:nvSpPr>
        <p:spPr bwMode="auto">
          <a:xfrm flipH="1" flipV="1">
            <a:off x="4970205" y="3103006"/>
            <a:ext cx="1650825" cy="389931"/>
          </a:xfrm>
          <a:prstGeom prst="trapezoid">
            <a:avLst>
              <a:gd name="adj" fmla="val 92006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5404357" y="3083906"/>
                <a:ext cx="6952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𝐿𝑆𝐷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4357" y="3083906"/>
                <a:ext cx="695255" cy="369332"/>
              </a:xfrm>
              <a:prstGeom prst="rect">
                <a:avLst/>
              </a:prstGeom>
              <a:blipFill>
                <a:blip r:embed="rId7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837330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Collisions?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40123"/>
            <a:ext cx="8229600" cy="1822449"/>
          </a:xfrm>
        </p:spPr>
        <p:txBody>
          <a:bodyPr/>
          <a:lstStyle/>
          <a:p>
            <a:r>
              <a:rPr lang="en-US"/>
              <a:t>Input: large set (e.g., integers or strings)</a:t>
            </a:r>
          </a:p>
          <a:p>
            <a:r>
              <a:rPr lang="en-US"/>
              <a:t>Goal: map `randomly’ to few bins</a:t>
            </a:r>
            <a:endParaRPr lang="he-IL"/>
          </a:p>
          <a:p>
            <a:pPr lvl="1"/>
            <a:r>
              <a:rPr lang="en-US"/>
              <a:t>E.g., to ensure efficiency – load balancing, etc.</a:t>
            </a:r>
          </a:p>
          <a:p>
            <a:pPr lvl="1"/>
            <a:r>
              <a:rPr lang="en-US">
                <a:solidFill>
                  <a:srgbClr val="FF0000"/>
                </a:solidFill>
              </a:rPr>
              <a:t>Adversary chooses inputs that hash to same bin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6</a:t>
            </a:fld>
            <a:endParaRPr lang="en-US" altLang="en-US"/>
          </a:p>
        </p:txBody>
      </p:sp>
      <p:sp>
        <p:nvSpPr>
          <p:cNvPr id="8" name="Flowchart: Document 7"/>
          <p:cNvSpPr/>
          <p:nvPr/>
        </p:nvSpPr>
        <p:spPr bwMode="auto">
          <a:xfrm>
            <a:off x="1968038" y="3125011"/>
            <a:ext cx="1062317" cy="2626659"/>
          </a:xfrm>
          <a:prstGeom prst="flowChartDocument">
            <a:avLst/>
          </a:prstGeom>
          <a:solidFill>
            <a:schemeClr val="accent5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32,</a:t>
            </a:r>
          </a:p>
          <a:p>
            <a:r>
              <a:rPr lang="en-US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42,</a:t>
            </a:r>
          </a:p>
          <a:p>
            <a:r>
              <a:rPr lang="en-US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52,</a:t>
            </a:r>
          </a:p>
          <a:p>
            <a:r>
              <a:rPr lang="en-US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62,</a:t>
            </a:r>
          </a:p>
          <a:p>
            <a:r>
              <a:rPr lang="en-US">
                <a:latin typeface="Arial" pitchFamily="34" charset="0"/>
                <a:cs typeface="Arial" pitchFamily="34" charset="0"/>
              </a:rPr>
              <a:t>31,</a:t>
            </a:r>
          </a:p>
          <a:p>
            <a:r>
              <a:rPr lang="en-US">
                <a:latin typeface="Arial" pitchFamily="34" charset="0"/>
                <a:cs typeface="Arial" pitchFamily="34" charset="0"/>
              </a:rPr>
              <a:t>452,</a:t>
            </a:r>
          </a:p>
          <a:p>
            <a:r>
              <a:rPr lang="en-US">
                <a:latin typeface="Arial" pitchFamily="34" charset="0"/>
                <a:cs typeface="Arial" pitchFamily="34" charset="0"/>
              </a:rPr>
              <a:t>80,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….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Flowchart: Magnetic Disk 8"/>
              <p:cNvSpPr/>
              <p:nvPr/>
            </p:nvSpPr>
            <p:spPr bwMode="auto">
              <a:xfrm>
                <a:off x="3722998" y="4993329"/>
                <a:ext cx="1039906" cy="717179"/>
              </a:xfrm>
              <a:prstGeom prst="flowChartMagneticDisk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1</m:t>
                      </m:r>
                    </m:oMath>
                  </m:oMathPara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9" name="Flowchart: Magnetic Disk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722998" y="4993329"/>
                <a:ext cx="1039906" cy="717179"/>
              </a:xfrm>
              <a:prstGeom prst="flowChartMagneticDisk">
                <a:avLst/>
              </a:prstGeom>
              <a:blipFill>
                <a:blip r:embed="rId2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Flowchart: Magnetic Disk 9"/>
              <p:cNvSpPr/>
              <p:nvPr/>
            </p:nvSpPr>
            <p:spPr bwMode="auto">
              <a:xfrm>
                <a:off x="5465311" y="4993335"/>
                <a:ext cx="1039906" cy="717177"/>
              </a:xfrm>
              <a:prstGeom prst="flowChartMagneticDisk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2</m:t>
                      </m:r>
                    </m:oMath>
                  </m:oMathPara>
                </a14:m>
                <a:endParaRPr lang="en-US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0" name="Flowchart: Magnetic Disk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465311" y="4993335"/>
                <a:ext cx="1039906" cy="717177"/>
              </a:xfrm>
              <a:prstGeom prst="flowChartMagneticDisk">
                <a:avLst/>
              </a:prstGeom>
              <a:blipFill>
                <a:blip r:embed="rId3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Flowchart: Magnetic Disk 10"/>
              <p:cNvSpPr/>
              <p:nvPr/>
            </p:nvSpPr>
            <p:spPr bwMode="auto">
              <a:xfrm>
                <a:off x="7377951" y="4993329"/>
                <a:ext cx="1120590" cy="717177"/>
              </a:xfrm>
              <a:prstGeom prst="flowChartMagneticDisk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  <a:cs typeface="Arial" pitchFamily="34" charset="0"/>
                        </a:rPr>
                        <m:t>0</m:t>
                      </m:r>
                    </m:oMath>
                  </m:oMathPara>
                </a14:m>
                <a:endParaRPr lang="en-US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1" name="Flowchart: Magnetic Disk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377951" y="4993329"/>
                <a:ext cx="1120590" cy="717177"/>
              </a:xfrm>
              <a:prstGeom prst="flowChartMagneticDisk">
                <a:avLst/>
              </a:prstGeom>
              <a:blipFill>
                <a:blip r:embed="rId4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/>
          <p:cNvCxnSpPr/>
          <p:nvPr/>
        </p:nvCxnSpPr>
        <p:spPr bwMode="auto">
          <a:xfrm flipH="1">
            <a:off x="4762903" y="3512037"/>
            <a:ext cx="1027021" cy="29664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Arrow Connector 23"/>
          <p:cNvCxnSpPr/>
          <p:nvPr/>
        </p:nvCxnSpPr>
        <p:spPr bwMode="auto">
          <a:xfrm flipH="1">
            <a:off x="5789924" y="3506228"/>
            <a:ext cx="5758" cy="26984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Straight Arrow Connector 25"/>
          <p:cNvCxnSpPr/>
          <p:nvPr/>
        </p:nvCxnSpPr>
        <p:spPr bwMode="auto">
          <a:xfrm>
            <a:off x="5799636" y="3531732"/>
            <a:ext cx="1572559" cy="25762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7" name="Flowchart: Document 26"/>
          <p:cNvSpPr/>
          <p:nvPr/>
        </p:nvSpPr>
        <p:spPr bwMode="auto">
          <a:xfrm>
            <a:off x="3758857" y="3776069"/>
            <a:ext cx="998290" cy="1217269"/>
          </a:xfrm>
          <a:prstGeom prst="flowChartDocument">
            <a:avLst/>
          </a:prstGeom>
          <a:solidFill>
            <a:schemeClr val="accent5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>
                <a:latin typeface="Arial" pitchFamily="34" charset="0"/>
                <a:cs typeface="Arial" pitchFamily="34" charset="0"/>
              </a:rPr>
              <a:t>31,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….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8" name="Flowchart: Document 27"/>
          <p:cNvSpPr/>
          <p:nvPr/>
        </p:nvSpPr>
        <p:spPr bwMode="auto">
          <a:xfrm>
            <a:off x="5465311" y="3776070"/>
            <a:ext cx="968188" cy="1149402"/>
          </a:xfrm>
          <a:prstGeom prst="flowChartDocument">
            <a:avLst/>
          </a:prstGeom>
          <a:solidFill>
            <a:schemeClr val="accent5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32, 42,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52, 62,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>
                <a:latin typeface="Arial" pitchFamily="34" charset="0"/>
                <a:cs typeface="Arial" pitchFamily="34" charset="0"/>
              </a:rPr>
              <a:t>452,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….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9" name="Flowchart: Document 28"/>
          <p:cNvSpPr/>
          <p:nvPr/>
        </p:nvSpPr>
        <p:spPr bwMode="auto">
          <a:xfrm>
            <a:off x="7377953" y="3756388"/>
            <a:ext cx="977153" cy="1169083"/>
          </a:xfrm>
          <a:prstGeom prst="flowChartDocument">
            <a:avLst/>
          </a:prstGeom>
          <a:solidFill>
            <a:schemeClr val="accent5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>
                <a:latin typeface="Arial" pitchFamily="34" charset="0"/>
                <a:cs typeface="Arial" pitchFamily="34" charset="0"/>
              </a:rPr>
              <a:t>80,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….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21" name="Picture 20" descr="All This Is That: The origin and back story of the &lt;strong&gt;smiley&lt;/strong&gt; &lt;strong&gt;face&lt;/strong&gt;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0644" y="5751670"/>
            <a:ext cx="379662" cy="379662"/>
          </a:xfrm>
          <a:prstGeom prst="rect">
            <a:avLst/>
          </a:prstGeom>
        </p:spPr>
      </p:pic>
      <p:pic>
        <p:nvPicPr>
          <p:cNvPr id="25" name="Picture 24" descr="All This Is That: The origin and back story of the &lt;strong&gt;smiley&lt;/strong&gt; &lt;strong&gt;face&lt;/strong&gt;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2216" y="5751670"/>
            <a:ext cx="379662" cy="37966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656891" y="5030557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. . . 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621032" y="4137672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. . . </a:t>
            </a:r>
          </a:p>
        </p:txBody>
      </p:sp>
      <p:sp>
        <p:nvSpPr>
          <p:cNvPr id="31" name="Trapezoid 30"/>
          <p:cNvSpPr/>
          <p:nvPr/>
        </p:nvSpPr>
        <p:spPr bwMode="auto">
          <a:xfrm flipH="1" flipV="1">
            <a:off x="4970205" y="3103006"/>
            <a:ext cx="1650825" cy="389931"/>
          </a:xfrm>
          <a:prstGeom prst="trapezoid">
            <a:avLst>
              <a:gd name="adj" fmla="val 92006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5404357" y="3083906"/>
                <a:ext cx="6952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𝐿𝑆𝐷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4357" y="3083906"/>
                <a:ext cx="695255" cy="369332"/>
              </a:xfrm>
              <a:prstGeom prst="rect">
                <a:avLst/>
              </a:prstGeom>
              <a:blipFill>
                <a:blip r:embed="rId6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2" name="Picture 4" descr="Image result for monster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285" y="3198640"/>
            <a:ext cx="609269" cy="522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32" descr="Clipart - &lt;strong&gt;Sad face&lt;/strong&gt;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2698" y="5707566"/>
            <a:ext cx="395292" cy="376518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 bwMode="auto">
          <a:xfrm flipV="1">
            <a:off x="914400" y="3307976"/>
            <a:ext cx="941294" cy="5378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4" name="Straight Arrow Connector 33"/>
          <p:cNvCxnSpPr/>
          <p:nvPr/>
        </p:nvCxnSpPr>
        <p:spPr bwMode="auto">
          <a:xfrm>
            <a:off x="881047" y="3404127"/>
            <a:ext cx="969247" cy="12760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5" name="Straight Arrow Connector 34"/>
          <p:cNvCxnSpPr/>
          <p:nvPr/>
        </p:nvCxnSpPr>
        <p:spPr bwMode="auto">
          <a:xfrm>
            <a:off x="895023" y="3451593"/>
            <a:ext cx="931941" cy="40214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Straight Arrow Connector 35"/>
          <p:cNvCxnSpPr/>
          <p:nvPr/>
        </p:nvCxnSpPr>
        <p:spPr bwMode="auto">
          <a:xfrm>
            <a:off x="902875" y="3531733"/>
            <a:ext cx="954142" cy="58443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7" name="Rounded Rectangular Callout 36"/>
          <p:cNvSpPr/>
          <p:nvPr/>
        </p:nvSpPr>
        <p:spPr bwMode="auto">
          <a:xfrm>
            <a:off x="146530" y="3868429"/>
            <a:ext cx="1121917" cy="874317"/>
          </a:xfrm>
          <a:prstGeom prst="wedgeRoundRectCallout">
            <a:avLst>
              <a:gd name="adj1" fmla="val -11265"/>
              <a:gd name="adj2" fmla="val -69851"/>
              <a:gd name="adj3" fmla="val 16667"/>
            </a:avLst>
          </a:prstGeom>
          <a:solidFill>
            <a:srgbClr val="FFFFCC">
              <a:alpha val="67059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140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Inputs to overload the `2’ bin 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0" y="4695496"/>
            <a:ext cx="20298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Algorithmic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Complexity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Denial-of-Service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Attack</a:t>
            </a:r>
          </a:p>
        </p:txBody>
      </p:sp>
    </p:spTree>
    <p:extLst>
      <p:ext uri="{BB962C8B-B14F-4D97-AF65-F5344CB8AC3E}">
        <p14:creationId xmlns:p14="http://schemas.microsoft.com/office/powerpoint/2010/main" val="3637033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November | 2010 | &quot;Granny Beads and Grocery Store Feet&quot;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490" y="3491243"/>
            <a:ext cx="579731" cy="6256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Security Goal: Collision Resistance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67555" y="809741"/>
                <a:ext cx="8229600" cy="2372868"/>
              </a:xfrm>
            </p:spPr>
            <p:txBody>
              <a:bodyPr/>
              <a:lstStyle/>
              <a:p>
                <a:r>
                  <a:rPr lang="en-US" sz="2400" dirty="0">
                    <a:solidFill>
                      <a:schemeClr val="tx1"/>
                    </a:solidFill>
                  </a:rPr>
                  <a:t>A </a:t>
                </a:r>
                <a:r>
                  <a:rPr lang="en-US" sz="2400" b="1" dirty="0">
                    <a:solidFill>
                      <a:schemeClr val="tx1"/>
                    </a:solidFill>
                  </a:rPr>
                  <a:t>collision: </a:t>
                </a:r>
                <a:r>
                  <a:rPr lang="en-US" sz="2400" dirty="0">
                    <a:solidFill>
                      <a:schemeClr val="tx1"/>
                    </a:solidFill>
                  </a:rPr>
                  <a:t>two inputs (names) with same hash: 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h</m:t>
                    </m:r>
                    <m:d>
                      <m:dPr>
                        <m:ctrlP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dPr>
                      <m:e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′</m:t>
                        </m:r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𝐵𝑜𝑏</m:t>
                        </m:r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′</m:t>
                        </m:r>
                      </m:e>
                    </m:d>
                  </m:oMath>
                </a14:m>
                <a:r>
                  <a:rPr lang="en-US" sz="2400" i="1" kern="1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h</m:t>
                    </m:r>
                    <m:d>
                      <m:dPr>
                        <m:ctrlP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′</m:t>
                        </m:r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𝑃h𝑖𝑙</m:t>
                        </m:r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′</m:t>
                        </m:r>
                      </m:e>
                    </m:d>
                  </m:oMath>
                </a14:m>
                <a:endParaRPr lang="en-US" sz="2400" dirty="0">
                  <a:solidFill>
                    <a:schemeClr val="tx1"/>
                  </a:solidFill>
                </a:endParaRPr>
              </a:p>
              <a:p>
                <a:r>
                  <a:rPr lang="en-US" sz="2400" dirty="0">
                    <a:solidFill>
                      <a:schemeClr val="tx1"/>
                    </a:solidFill>
                  </a:rPr>
                  <a:t>Every hash has collisions, since |input|&gt;&gt;|output| !</a:t>
                </a:r>
              </a:p>
              <a:p>
                <a:r>
                  <a:rPr lang="en-US" sz="2400" dirty="0">
                    <a:solidFill>
                      <a:schemeClr val="tx1"/>
                    </a:solidFill>
                  </a:rPr>
                  <a:t>Collision resistance: hard to </a:t>
                </a:r>
                <a:r>
                  <a:rPr lang="en-US" sz="2400" b="1" dirty="0">
                    <a:solidFill>
                      <a:schemeClr val="tx1"/>
                    </a:solidFill>
                  </a:rPr>
                  <a:t>find</a:t>
                </a:r>
                <a:r>
                  <a:rPr lang="en-US" sz="2400" dirty="0">
                    <a:solidFill>
                      <a:schemeClr val="tx1"/>
                    </a:solidFill>
                  </a:rPr>
                  <a:t> collisions</a:t>
                </a:r>
              </a:p>
              <a:p>
                <a:pPr lvl="1"/>
                <a:r>
                  <a:rPr lang="en-US" sz="1800" dirty="0">
                    <a:solidFill>
                      <a:schemeClr val="tx1"/>
                    </a:solidFill>
                  </a:rPr>
                  <a:t>Note: attacker can always try names randomly until a collision is found</a:t>
                </a:r>
              </a:p>
              <a:p>
                <a:pPr lvl="1"/>
                <a:r>
                  <a:rPr lang="en-US" sz="1800" dirty="0">
                    <a:solidFill>
                      <a:schemeClr val="tx1"/>
                    </a:solidFill>
                  </a:rPr>
                  <a:t>But this should be ineffective: must try about (on average) </a:t>
                </a:r>
                <a14:m>
                  <m:oMath xmlns:m="http://schemas.openxmlformats.org/officeDocument/2006/math">
                    <m:r>
                      <a:rPr lang="en-US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𝑁</m:t>
                    </m:r>
                    <m:r>
                      <a:rPr lang="en-US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 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</a:rPr>
                  <a:t>names (number of bins)</a:t>
                </a:r>
                <a:endParaRPr lang="en-US" sz="1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67555" y="809741"/>
                <a:ext cx="8229600" cy="2372868"/>
              </a:xfrm>
              <a:blipFill>
                <a:blip r:embed="rId4"/>
                <a:stretch>
                  <a:fillRect l="-154" t="-1596" b="-148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7</a:t>
            </a:fld>
            <a:endParaRPr lang="en-US" altLang="en-US"/>
          </a:p>
        </p:txBody>
      </p:sp>
      <p:sp>
        <p:nvSpPr>
          <p:cNvPr id="8" name="Flowchart: Document 7"/>
          <p:cNvSpPr/>
          <p:nvPr/>
        </p:nvSpPr>
        <p:spPr bwMode="auto">
          <a:xfrm>
            <a:off x="2097636" y="3616979"/>
            <a:ext cx="968188" cy="2626659"/>
          </a:xfrm>
          <a:prstGeom prst="flowChartDocument">
            <a:avLst/>
          </a:prstGeom>
          <a:solidFill>
            <a:schemeClr val="accent5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trike="sngStrike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Mal</a:t>
            </a:r>
          </a:p>
          <a:p>
            <a:r>
              <a:rPr lang="en-US" strike="sngStrike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Abe</a:t>
            </a:r>
          </a:p>
          <a:p>
            <a:r>
              <a:rPr lang="en-US" strike="sngStrike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Don</a:t>
            </a:r>
          </a:p>
          <a:p>
            <a:r>
              <a:rPr lang="en-US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Phil</a:t>
            </a:r>
          </a:p>
          <a:p>
            <a:r>
              <a:rPr lang="en-US" strike="sngStrike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Ron</a:t>
            </a:r>
          </a:p>
          <a:p>
            <a:r>
              <a:rPr lang="en-US" strike="sngStrike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John</a:t>
            </a:r>
          </a:p>
          <a:p>
            <a:r>
              <a:rPr lang="en-US" strike="sngStrike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Sue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latin typeface="Arial" pitchFamily="34" charset="0"/>
                <a:cs typeface="Arial" pitchFamily="34" charset="0"/>
              </a:rPr>
              <a:t>Bob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….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Flowchart: Magnetic Disk 8"/>
              <p:cNvSpPr/>
              <p:nvPr/>
            </p:nvSpPr>
            <p:spPr bwMode="auto">
              <a:xfrm>
                <a:off x="3769554" y="5485307"/>
                <a:ext cx="1039906" cy="717179"/>
              </a:xfrm>
              <a:prstGeom prst="flowChartMagneticDisk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cs typeface="Arial" pitchFamily="34" charset="0"/>
                        </a:rPr>
                        <m:t>h</m:t>
                      </m:r>
                      <m:d>
                        <m:dPr>
                          <m:ctrlPr>
                            <a:rPr kumimoji="0" lang="en-US" sz="1800" b="0" i="1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kumimoji="0" lang="en-US" sz="1800" b="0" i="1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∙</m:t>
                          </m:r>
                        </m:e>
                      </m:d>
                      <m:r>
                        <a:rPr kumimoji="0" lang="en-US" sz="18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=1</m:t>
                      </m:r>
                    </m:oMath>
                  </m:oMathPara>
                </a14:m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9" name="Flowchart: Magnetic Disk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769554" y="5485307"/>
                <a:ext cx="1039906" cy="717179"/>
              </a:xfrm>
              <a:prstGeom prst="flowChartMagneticDisk">
                <a:avLst/>
              </a:prstGeom>
              <a:blipFill>
                <a:blip r:embed="rId5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Flowchart: Magnetic Disk 9"/>
              <p:cNvSpPr/>
              <p:nvPr/>
            </p:nvSpPr>
            <p:spPr bwMode="auto">
              <a:xfrm>
                <a:off x="5513189" y="5485307"/>
                <a:ext cx="1039906" cy="717177"/>
              </a:xfrm>
              <a:prstGeom prst="flowChartMagneticDisk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  <a:cs typeface="Arial" pitchFamily="34" charset="0"/>
                        </a:rPr>
                        <m:t>h</m:t>
                      </m:r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∙</m:t>
                          </m:r>
                        </m:e>
                      </m:d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2</m:t>
                      </m:r>
                    </m:oMath>
                  </m:oMathPara>
                </a14:m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0" name="Flowchart: Magnetic Disk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513189" y="5485307"/>
                <a:ext cx="1039906" cy="717177"/>
              </a:xfrm>
              <a:prstGeom prst="flowChartMagneticDisk">
                <a:avLst/>
              </a:prstGeom>
              <a:blipFill>
                <a:blip r:embed="rId6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/>
          <p:cNvCxnSpPr/>
          <p:nvPr/>
        </p:nvCxnSpPr>
        <p:spPr bwMode="auto">
          <a:xfrm flipH="1">
            <a:off x="4477766" y="3998196"/>
            <a:ext cx="1549619" cy="37549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Arrow Connector 23"/>
          <p:cNvCxnSpPr/>
          <p:nvPr/>
        </p:nvCxnSpPr>
        <p:spPr bwMode="auto">
          <a:xfrm flipH="1">
            <a:off x="6027384" y="3998196"/>
            <a:ext cx="5758" cy="30377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Straight Arrow Connector 25"/>
          <p:cNvCxnSpPr/>
          <p:nvPr/>
        </p:nvCxnSpPr>
        <p:spPr bwMode="auto">
          <a:xfrm>
            <a:off x="6027385" y="3998196"/>
            <a:ext cx="1291631" cy="26984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21" name="Picture 2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920" y="5417439"/>
            <a:ext cx="417140" cy="5374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7" name="Flowchart: Document 26"/>
          <p:cNvSpPr/>
          <p:nvPr/>
        </p:nvSpPr>
        <p:spPr bwMode="auto">
          <a:xfrm>
            <a:off x="5438922" y="4268038"/>
            <a:ext cx="1232037" cy="1149402"/>
          </a:xfrm>
          <a:prstGeom prst="flowChartDocument">
            <a:avLst/>
          </a:prstGeom>
          <a:solidFill>
            <a:schemeClr val="accent5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Phil,</a:t>
            </a:r>
            <a:r>
              <a:rPr lang="en-US" sz="1400" dirty="0">
                <a:latin typeface="Arial" pitchFamily="34" charset="0"/>
                <a:cs typeface="Arial" pitchFamily="34" charset="0"/>
              </a:rPr>
              <a:t> Bob, …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7" name="Straight Arrow Connector 6"/>
          <p:cNvCxnSpPr>
            <a:stCxn id="21" idx="3"/>
          </p:cNvCxnSpPr>
          <p:nvPr/>
        </p:nvCxnSpPr>
        <p:spPr bwMode="auto">
          <a:xfrm flipV="1">
            <a:off x="805060" y="5682533"/>
            <a:ext cx="1377741" cy="362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Straight Arrow Connector 12"/>
          <p:cNvCxnSpPr/>
          <p:nvPr/>
        </p:nvCxnSpPr>
        <p:spPr bwMode="auto">
          <a:xfrm flipV="1">
            <a:off x="874838" y="3865080"/>
            <a:ext cx="1260126" cy="462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Flowchart: Magnetic Disk 27"/>
              <p:cNvSpPr/>
              <p:nvPr/>
            </p:nvSpPr>
            <p:spPr bwMode="auto">
              <a:xfrm>
                <a:off x="7511720" y="5485307"/>
                <a:ext cx="1120590" cy="717177"/>
              </a:xfrm>
              <a:prstGeom prst="flowChartMagneticDisk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  <a:cs typeface="Arial" pitchFamily="34" charset="0"/>
                        </a:rPr>
                        <m:t>h</m:t>
                      </m:r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∙</m:t>
                          </m:r>
                        </m:e>
                      </m:d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𝑁</m:t>
                      </m:r>
                    </m:oMath>
                  </m:oMathPara>
                </a14:m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28" name="Flowchart: Magnetic Disk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511720" y="5485307"/>
                <a:ext cx="1120590" cy="717177"/>
              </a:xfrm>
              <a:prstGeom prst="flowChartMagneticDisk">
                <a:avLst/>
              </a:prstGeom>
              <a:blipFill>
                <a:blip r:embed="rId8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9" name="Picture 28" descr="All This Is That: The origin and back story of the &lt;strong&gt;smiley&lt;/strong&gt; &lt;strong&gt;face&lt;/strong&gt;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5985" y="5239610"/>
            <a:ext cx="379662" cy="379662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6790660" y="5522535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. . . </a:t>
            </a:r>
          </a:p>
        </p:txBody>
      </p:sp>
      <p:pic>
        <p:nvPicPr>
          <p:cNvPr id="31" name="Picture 30" descr="All This Is That: The origin and back story of the &lt;strong&gt;smiley&lt;/strong&gt; &lt;strong&gt;face&lt;/strong&gt;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5109" y="5239610"/>
            <a:ext cx="379662" cy="379662"/>
          </a:xfrm>
          <a:prstGeom prst="rect">
            <a:avLst/>
          </a:prstGeom>
        </p:spPr>
      </p:pic>
      <p:pic>
        <p:nvPicPr>
          <p:cNvPr id="32" name="Picture 31" descr="All This Is That: The origin and back story of the &lt;strong&gt;smiley&lt;/strong&gt; &lt;strong&gt;face&lt;/strong&gt;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9676" y="5239610"/>
            <a:ext cx="379662" cy="37966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ounded Rectangular Callout 32"/>
              <p:cNvSpPr/>
              <p:nvPr/>
            </p:nvSpPr>
            <p:spPr bwMode="auto">
              <a:xfrm>
                <a:off x="452611" y="4286350"/>
                <a:ext cx="1549544" cy="996722"/>
              </a:xfrm>
              <a:prstGeom prst="wedgeRoundRectCallout">
                <a:avLst>
                  <a:gd name="adj1" fmla="val -37825"/>
                  <a:gd name="adj2" fmla="val -66196"/>
                  <a:gd name="adj3" fmla="val 16667"/>
                </a:avLst>
              </a:prstGeom>
              <a:solidFill>
                <a:srgbClr val="EE1222">
                  <a:alpha val="67059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:r>
                  <a:rPr lang="en-US" sz="1400" dirty="0">
                    <a:latin typeface="Arial" pitchFamily="34" charset="0"/>
                    <a:cs typeface="Arial" pitchFamily="34" charset="0"/>
                  </a:rPr>
                  <a:t>Must try many names to find name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  <a:cs typeface="Arial" pitchFamily="34" charset="0"/>
                      </a:rPr>
                      <m:t>𝑢</m:t>
                    </m:r>
                  </m:oMath>
                </a14:m>
                <a:r>
                  <a:rPr lang="en-US" sz="1400" dirty="0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en-US" sz="1400" dirty="0" err="1">
                    <a:latin typeface="Arial" pitchFamily="34" charset="0"/>
                    <a:cs typeface="Arial" pitchFamily="34" charset="0"/>
                  </a:rPr>
                  <a:t>s.t.</a:t>
                </a:r>
                <a:br>
                  <a:rPr lang="en-US" sz="1400" dirty="0">
                    <a:latin typeface="Arial" pitchFamily="34" charset="0"/>
                    <a:cs typeface="Arial" pitchFamily="34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>
                          <a:latin typeface="Cambria Math" panose="02040503050406030204" pitchFamily="18" charset="0"/>
                          <a:cs typeface="Arial" pitchFamily="34" charset="0"/>
                        </a:rPr>
                        <m:t>h</m:t>
                      </m:r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𝑢</m:t>
                          </m:r>
                        </m:e>
                      </m:d>
                      <m:r>
                        <a:rPr lang="en-US" sz="1400" i="1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r>
                        <a:rPr lang="en-US" sz="1400" i="1">
                          <a:latin typeface="Cambria Math" panose="02040503050406030204" pitchFamily="18" charset="0"/>
                          <a:cs typeface="Arial" pitchFamily="34" charset="0"/>
                        </a:rPr>
                        <m:t>h</m:t>
                      </m:r>
                      <m:r>
                        <a:rPr lang="en-US" sz="1400" i="1">
                          <a:latin typeface="Cambria Math" panose="02040503050406030204" pitchFamily="18" charset="0"/>
                          <a:cs typeface="Arial" pitchFamily="34" charset="0"/>
                        </a:rPr>
                        <m:t>(′</m:t>
                      </m:r>
                      <m:r>
                        <a:rPr lang="en-US" sz="1400" i="1">
                          <a:latin typeface="Cambria Math" panose="02040503050406030204" pitchFamily="18" charset="0"/>
                          <a:cs typeface="Arial" pitchFamily="34" charset="0"/>
                        </a:rPr>
                        <m:t>𝐵𝑜</m:t>
                      </m:r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𝑏</m:t>
                          </m:r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′</m:t>
                          </m:r>
                        </m:sup>
                      </m:sSup>
                      <m:r>
                        <a:rPr lang="en-US" sz="1400" i="1">
                          <a:latin typeface="Cambria Math" panose="02040503050406030204" pitchFamily="18" charset="0"/>
                          <a:cs typeface="Arial" pitchFamily="34" charset="0"/>
                        </a:rPr>
                        <m:t>)</m:t>
                      </m:r>
                    </m:oMath>
                  </m:oMathPara>
                </a14:m>
                <a:endParaRPr lang="en-US" sz="1400" dirty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33" name="Rounded Rectangular Callout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52611" y="4286350"/>
                <a:ext cx="1549544" cy="996722"/>
              </a:xfrm>
              <a:prstGeom prst="wedgeRoundRectCallout">
                <a:avLst>
                  <a:gd name="adj1" fmla="val -37825"/>
                  <a:gd name="adj2" fmla="val -66196"/>
                  <a:gd name="adj3" fmla="val 16667"/>
                </a:avLst>
              </a:prstGeom>
              <a:blipFill>
                <a:blip r:embed="rId10"/>
                <a:stretch>
                  <a:fillRect b="-2151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rapezoid 33"/>
          <p:cNvSpPr/>
          <p:nvPr/>
        </p:nvSpPr>
        <p:spPr bwMode="auto">
          <a:xfrm flipH="1" flipV="1">
            <a:off x="5168788" y="3602485"/>
            <a:ext cx="1650825" cy="389931"/>
          </a:xfrm>
          <a:prstGeom prst="trapezoid">
            <a:avLst>
              <a:gd name="adj" fmla="val 92006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5400044" y="3616979"/>
                <a:ext cx="1176925" cy="369332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Arial" pitchFamily="34" charset="0"/>
                    <a:cs typeface="Arial" pitchFamily="34" charset="0"/>
                  </a:rPr>
                  <a:t>Hash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cs typeface="Arial" pitchFamily="34" charset="0"/>
                      </a:rPr>
                      <m:t>h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∙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0044" y="3616979"/>
                <a:ext cx="1176925" cy="369332"/>
              </a:xfrm>
              <a:prstGeom prst="rect">
                <a:avLst/>
              </a:prstGeom>
              <a:blipFill>
                <a:blip r:embed="rId11"/>
                <a:stretch>
                  <a:fillRect l="-5376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996058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Collision Resistant Hash Function (CRHF)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23069" y="966158"/>
                <a:ext cx="8380272" cy="1739935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  <a:cs typeface="Arial" pitchFamily="34" charset="0"/>
                      </a:rPr>
                      <m:t>h</m:t>
                    </m:r>
                  </m:oMath>
                </a14:m>
                <a:r>
                  <a:rPr lang="en-US" sz="2400" dirty="0">
                    <a:solidFill>
                      <a:srgbClr val="0000FF"/>
                    </a:solidFill>
                  </a:rPr>
                  <a:t> </a:t>
                </a:r>
                <a:r>
                  <a:rPr lang="en-US" sz="2400" dirty="0">
                    <a:solidFill>
                      <a:schemeClr val="tx1"/>
                    </a:solidFill>
                  </a:rPr>
                  <a:t>is CRHF if it is hard to </a:t>
                </a:r>
                <a:r>
                  <a:rPr lang="en-US" sz="2400" b="1" dirty="0">
                    <a:solidFill>
                      <a:schemeClr val="tx1"/>
                    </a:solidFill>
                  </a:rPr>
                  <a:t>find</a:t>
                </a:r>
                <a:r>
                  <a:rPr lang="en-US" sz="2400" dirty="0">
                    <a:solidFill>
                      <a:schemeClr val="tx1"/>
                    </a:solidFill>
                  </a:rPr>
                  <a:t> collisions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h</m:t>
                    </m:r>
                    <m:d>
                      <m:dPr>
                        <m:ctrlP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2400" i="1" kern="1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h</m:t>
                    </m:r>
                    <m:d>
                      <m:dPr>
                        <m:ctrlP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𝑥</m:t>
                        </m:r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′</m:t>
                        </m:r>
                      </m:e>
                    </m:d>
                  </m:oMath>
                </a14:m>
                <a:endParaRPr lang="en-US" sz="2400" dirty="0">
                  <a:solidFill>
                    <a:schemeClr val="tx1"/>
                  </a:solidFill>
                </a:endParaRPr>
              </a:p>
              <a:p>
                <a:pPr lvl="1"/>
                <a:r>
                  <a:rPr lang="en-US" sz="1800" dirty="0">
                    <a:solidFill>
                      <a:schemeClr val="tx1"/>
                    </a:solidFill>
                  </a:rPr>
                  <a:t>Note: attacker can always try inputs randomly till finding collisions</a:t>
                </a:r>
              </a:p>
              <a:p>
                <a:pPr lvl="1"/>
                <a:r>
                  <a:rPr lang="en-US" sz="1800" dirty="0">
                    <a:solidFill>
                      <a:schemeClr val="tx1"/>
                    </a:solidFill>
                  </a:rPr>
                  <a:t>But this should be ineffective: must try about </a:t>
                </a:r>
                <a14:m>
                  <m:oMath xmlns:m="http://schemas.openxmlformats.org/officeDocument/2006/math">
                    <m:r>
                      <a:rPr lang="en-US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|</m:t>
                    </m:r>
                    <m:r>
                      <a:rPr lang="en-US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𝑅𝑎𝑛𝑔𝑒</m:t>
                    </m:r>
                    <m:r>
                      <a:rPr lang="en-US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|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</a:rPr>
                  <a:t> values</a:t>
                </a:r>
              </a:p>
              <a:p>
                <a:r>
                  <a:rPr lang="en-US" sz="2200" dirty="0">
                    <a:solidFill>
                      <a:schemeClr val="tx1"/>
                    </a:solidFill>
                  </a:rPr>
                  <a:t>Hard means that the probability that the attacker succeeds in finding a collision is negligible.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23069" y="966158"/>
                <a:ext cx="8380272" cy="1739935"/>
              </a:xfrm>
              <a:blipFill>
                <a:blip r:embed="rId3"/>
                <a:stretch>
                  <a:fillRect l="-303" t="-2158" b="-129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8</a:t>
            </a:fld>
            <a:endParaRPr lang="en-US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46FD647B-74CA-AB4F-9800-D4C259B52E75}"/>
                  </a:ext>
                </a:extLst>
              </p:cNvPr>
              <p:cNvSpPr/>
              <p:nvPr/>
            </p:nvSpPr>
            <p:spPr bwMode="auto">
              <a:xfrm>
                <a:off x="2452889" y="3643636"/>
                <a:ext cx="2285679" cy="1749153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Domain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sz="1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kumimoji="0" lang="en-US" sz="18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dPr>
                          <m:e>
                            <m:r>
                              <a:rPr kumimoji="0" lang="en-US" sz="18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kumimoji="0" lang="en-US" sz="1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Arial" pitchFamily="34" charset="0"/>
                          </a:rPr>
                          <m:t>∗</m:t>
                        </m:r>
                      </m:sup>
                    </m:sSup>
                  </m:oMath>
                </a14:m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46FD647B-74CA-AB4F-9800-D4C259B52E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452889" y="3643636"/>
                <a:ext cx="2285679" cy="1749153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BE6DEC65-8147-314A-8235-4DD938114911}"/>
                  </a:ext>
                </a:extLst>
              </p:cNvPr>
              <p:cNvSpPr/>
              <p:nvPr/>
            </p:nvSpPr>
            <p:spPr bwMode="auto">
              <a:xfrm>
                <a:off x="6429012" y="3933266"/>
                <a:ext cx="2176460" cy="1315053"/>
              </a:xfrm>
              <a:prstGeom prst="ellips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r>
                  <a:rPr kumimoji="0" lang="en-US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Range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𝑛</m:t>
                        </m:r>
                      </m:sup>
                    </m:sSup>
                  </m:oMath>
                </a14:m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BE6DEC65-8147-314A-8235-4DD9381149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429012" y="3933266"/>
                <a:ext cx="2176460" cy="1315053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2216560-140F-4D4D-912A-BB3B127BF1CA}"/>
                  </a:ext>
                </a:extLst>
              </p:cNvPr>
              <p:cNvSpPr txBox="1"/>
              <p:nvPr/>
            </p:nvSpPr>
            <p:spPr>
              <a:xfrm>
                <a:off x="3470964" y="4276538"/>
                <a:ext cx="53309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∘</m:t>
                      </m:r>
                    </m:oMath>
                  </m:oMathPara>
                </a14:m>
                <a:endParaRPr lang="en-US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2216560-140F-4D4D-912A-BB3B127BF1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0964" y="4276538"/>
                <a:ext cx="533095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384FEA6-AFD9-464A-B938-CDB6A48DB08E}"/>
                  </a:ext>
                </a:extLst>
              </p:cNvPr>
              <p:cNvSpPr txBox="1"/>
              <p:nvPr/>
            </p:nvSpPr>
            <p:spPr>
              <a:xfrm>
                <a:off x="3418642" y="4737665"/>
                <a:ext cx="58541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′∘</m:t>
                      </m:r>
                    </m:oMath>
                  </m:oMathPara>
                </a14:m>
                <a:endParaRPr lang="en-US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384FEA6-AFD9-464A-B938-CDB6A48DB0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8642" y="4737665"/>
                <a:ext cx="585417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2142566-04CF-6A46-91A2-84912681B4FE}"/>
                  </a:ext>
                </a:extLst>
              </p:cNvPr>
              <p:cNvSpPr txBox="1"/>
              <p:nvPr/>
            </p:nvSpPr>
            <p:spPr>
              <a:xfrm>
                <a:off x="6692708" y="4626787"/>
                <a:ext cx="1520801" cy="33855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∘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  <a:cs typeface="Arial" pitchFamily="34" charset="0"/>
                        </a:rPr>
                        <m:t>h</m:t>
                      </m:r>
                      <m:d>
                        <m:dPr>
                          <m:ctrlP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</m:e>
                      </m:d>
                      <m:r>
                        <a:rPr lang="en-US" sz="1600" i="1" dirty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  <a:cs typeface="Arial" pitchFamily="34" charset="0"/>
                        </a:rPr>
                        <m:t>h</m:t>
                      </m:r>
                      <m:r>
                        <a:rPr lang="en-US" sz="1600" i="1" dirty="0">
                          <a:latin typeface="Cambria Math" panose="02040503050406030204" pitchFamily="18" charset="0"/>
                          <a:cs typeface="Arial" pitchFamily="34" charset="0"/>
                        </a:rPr>
                        <m:t>(</m:t>
                      </m:r>
                      <m:sSup>
                        <m:sSupPr>
                          <m:ctrlP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</m:e>
                        <m:sup>
                          <m: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′</m:t>
                          </m:r>
                        </m:sup>
                      </m:sSup>
                      <m:r>
                        <a:rPr lang="en-US" sz="1600" i="1" dirty="0">
                          <a:latin typeface="Cambria Math" panose="02040503050406030204" pitchFamily="18" charset="0"/>
                          <a:cs typeface="Arial" pitchFamily="34" charset="0"/>
                        </a:rPr>
                        <m:t>)</m:t>
                      </m:r>
                    </m:oMath>
                  </m:oMathPara>
                </a14:m>
                <a:endParaRPr lang="en-US" sz="160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2142566-04CF-6A46-91A2-84912681B4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2708" y="4626787"/>
                <a:ext cx="1520801" cy="338554"/>
              </a:xfrm>
              <a:prstGeom prst="rect">
                <a:avLst/>
              </a:prstGeom>
              <a:blipFill>
                <a:blip r:embed="rId8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23FBFF9-9ADA-5F40-B010-12F44877CDF3}"/>
              </a:ext>
            </a:extLst>
          </p:cNvPr>
          <p:cNvCxnSpPr/>
          <p:nvPr/>
        </p:nvCxnSpPr>
        <p:spPr bwMode="auto">
          <a:xfrm>
            <a:off x="3867348" y="4477354"/>
            <a:ext cx="2967318" cy="33169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DEC19802-EEC2-094E-B596-08157EF04DC9}"/>
              </a:ext>
            </a:extLst>
          </p:cNvPr>
          <p:cNvCxnSpPr/>
          <p:nvPr/>
        </p:nvCxnSpPr>
        <p:spPr bwMode="auto">
          <a:xfrm flipV="1">
            <a:off x="3867348" y="4809049"/>
            <a:ext cx="2967318" cy="11477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65E187DA-05EA-7C47-8070-82D9C7ED58D3}"/>
                  </a:ext>
                </a:extLst>
              </p:cNvPr>
              <p:cNvSpPr txBox="1"/>
              <p:nvPr/>
            </p:nvSpPr>
            <p:spPr>
              <a:xfrm>
                <a:off x="4642264" y="3798878"/>
                <a:ext cx="20489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/>
                  <a:t>Hash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</m:e>
                    </m:d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65E187DA-05EA-7C47-8070-82D9C7ED58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2264" y="3798878"/>
                <a:ext cx="2048959" cy="369332"/>
              </a:xfrm>
              <a:prstGeom prst="rect">
                <a:avLst/>
              </a:prstGeom>
              <a:blipFill>
                <a:blip r:embed="rId9"/>
                <a:stretch>
                  <a:fillRect l="-2454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Rounded Rectangle 2">
            <a:extLst>
              <a:ext uri="{FF2B5EF4-FFF2-40B4-BE49-F238E27FC236}">
                <a16:creationId xmlns:a16="http://schemas.microsoft.com/office/drawing/2014/main" id="{A8418CEB-D82B-FD4D-93D3-EFA0C7DD6520}"/>
              </a:ext>
            </a:extLst>
          </p:cNvPr>
          <p:cNvSpPr/>
          <p:nvPr/>
        </p:nvSpPr>
        <p:spPr bwMode="auto">
          <a:xfrm>
            <a:off x="906774" y="4083797"/>
            <a:ext cx="1299882" cy="385482"/>
          </a:xfrm>
          <a:prstGeom prst="roundRect">
            <a:avLst/>
          </a:prstGeom>
          <a:solidFill>
            <a:srgbClr val="FF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Adversary</a:t>
            </a:r>
          </a:p>
        </p:txBody>
      </p:sp>
      <p:sp>
        <p:nvSpPr>
          <p:cNvPr id="47" name="Down Arrow 4">
            <a:extLst>
              <a:ext uri="{FF2B5EF4-FFF2-40B4-BE49-F238E27FC236}">
                <a16:creationId xmlns:a16="http://schemas.microsoft.com/office/drawing/2014/main" id="{412CF2EE-AA97-2A45-BF22-7BE49E0F1340}"/>
              </a:ext>
            </a:extLst>
          </p:cNvPr>
          <p:cNvSpPr/>
          <p:nvPr/>
        </p:nvSpPr>
        <p:spPr bwMode="auto">
          <a:xfrm>
            <a:off x="1380121" y="4477353"/>
            <a:ext cx="320037" cy="248945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AC01ABC1-F3D4-F24A-B65A-CD1C17CD1CDF}"/>
                  </a:ext>
                </a:extLst>
              </p:cNvPr>
              <p:cNvSpPr/>
              <p:nvPr/>
            </p:nvSpPr>
            <p:spPr bwMode="auto">
              <a:xfrm>
                <a:off x="613779" y="4763908"/>
                <a:ext cx="1927998" cy="650566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r>
                  <a: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Collision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en-US" i="1" kern="0" dirty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dPr>
                      <m:e>
                        <m:r>
                          <a:rPr lang="en-GB" altLang="en-US" i="1" kern="0" dirty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𝑥</m:t>
                        </m:r>
                        <m:r>
                          <a:rPr lang="en-US" altLang="en-US" i="1" kern="0" dirty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,</m:t>
                        </m:r>
                        <m:r>
                          <a:rPr lang="en-GB" altLang="en-US" i="1" kern="0" dirty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𝑥</m:t>
                        </m:r>
                        <m:r>
                          <a:rPr lang="en-GB" altLang="en-US" i="1" kern="0" dirty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’</m:t>
                        </m:r>
                      </m:e>
                    </m:d>
                  </m:oMath>
                </a14:m>
                <a:endParaRPr kumimoji="0" lang="en-US" sz="1800" b="0" i="0" u="none" strike="noStrike" cap="none" normalizeH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  <a:p>
                <a:r>
                  <a:rPr lang="en-US" err="1">
                    <a:latin typeface="Arial" pitchFamily="34" charset="0"/>
                    <a:cs typeface="Arial" pitchFamily="34" charset="0"/>
                  </a:rPr>
                  <a:t>s.t.</a:t>
                </a:r>
                <a:r>
                  <a:rPr lang="en-US">
                    <a:latin typeface="Arial" pitchFamily="34" charset="0"/>
                    <a:cs typeface="Arial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cs typeface="Arial" pitchFamily="34" charset="0"/>
                      </a:rPr>
                      <m:t>h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  <m:t>𝑥</m:t>
                        </m:r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  <a:cs typeface="Arial" pitchFamily="34" charset="0"/>
                      </a:rPr>
                      <m:t>=</m:t>
                    </m:r>
                    <m:r>
                      <a:rPr lang="en-US" i="1" dirty="0">
                        <a:latin typeface="Cambria Math" panose="02040503050406030204" pitchFamily="18" charset="0"/>
                        <a:cs typeface="Arial" pitchFamily="34" charset="0"/>
                      </a:rPr>
                      <m:t>h</m:t>
                    </m:r>
                    <m:r>
                      <a:rPr lang="en-US" i="1" dirty="0">
                        <a:latin typeface="Cambria Math" panose="02040503050406030204" pitchFamily="18" charset="0"/>
                        <a:cs typeface="Arial" pitchFamily="34" charset="0"/>
                      </a:rPr>
                      <m:t>(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  <m:t>𝑥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  <m:t>′</m:t>
                        </m:r>
                      </m:sup>
                    </m:sSup>
                    <m:r>
                      <a:rPr lang="en-US" i="1" dirty="0">
                        <a:latin typeface="Cambria Math" panose="02040503050406030204" pitchFamily="18" charset="0"/>
                        <a:cs typeface="Arial" pitchFamily="34" charset="0"/>
                      </a:rPr>
                      <m:t>)</m:t>
                    </m:r>
                  </m:oMath>
                </a14:m>
                <a:endParaRPr lang="en-US">
                  <a:latin typeface="Arial" pitchFamily="34" charset="0"/>
                  <a:cs typeface="Arial" pitchFamily="34" charset="0"/>
                </a:endParaRPr>
              </a:p>
              <a:p>
                <a:r>
                  <a:rPr lang="en-US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kumimoji="0" lang="en-US" sz="1800" b="0" i="0" u="none" strike="noStrike" cap="none" normalizeH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 </a:t>
                </a: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AC01ABC1-F3D4-F24A-B65A-CD1C17CD1C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13779" y="4763908"/>
                <a:ext cx="1927998" cy="650566"/>
              </a:xfrm>
              <a:prstGeom prst="rect">
                <a:avLst/>
              </a:prstGeom>
              <a:blipFill>
                <a:blip r:embed="rId10"/>
                <a:stretch>
                  <a:fillRect l="-2614" t="-3774" b="-11321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Down Arrow 4">
            <a:extLst>
              <a:ext uri="{FF2B5EF4-FFF2-40B4-BE49-F238E27FC236}">
                <a16:creationId xmlns:a16="http://schemas.microsoft.com/office/drawing/2014/main" id="{761AA6E5-088F-244B-9EC5-16EA108F9096}"/>
              </a:ext>
            </a:extLst>
          </p:cNvPr>
          <p:cNvSpPr/>
          <p:nvPr/>
        </p:nvSpPr>
        <p:spPr bwMode="auto">
          <a:xfrm>
            <a:off x="1373316" y="3829576"/>
            <a:ext cx="320037" cy="248945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D36EDEC5-4C95-7C47-84DC-1B1233705911}"/>
                  </a:ext>
                </a:extLst>
              </p:cNvPr>
              <p:cNvSpPr txBox="1"/>
              <p:nvPr/>
            </p:nvSpPr>
            <p:spPr>
              <a:xfrm>
                <a:off x="1284099" y="3429000"/>
                <a:ext cx="498470" cy="36933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1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D36EDEC5-4C95-7C47-84DC-1B12337059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4099" y="3429000"/>
                <a:ext cx="498470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93493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Collision Resistant Hash Function (CRHF)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23069" y="966158"/>
                <a:ext cx="8380272" cy="1739935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  <a:cs typeface="Arial" pitchFamily="34" charset="0"/>
                      </a:rPr>
                      <m:t>h</m:t>
                    </m:r>
                  </m:oMath>
                </a14:m>
                <a:r>
                  <a:rPr lang="en-US" sz="2400" dirty="0">
                    <a:solidFill>
                      <a:srgbClr val="0000FF"/>
                    </a:solidFill>
                  </a:rPr>
                  <a:t> </a:t>
                </a:r>
                <a:r>
                  <a:rPr lang="en-US" sz="2400" dirty="0">
                    <a:solidFill>
                      <a:schemeClr val="tx1"/>
                    </a:solidFill>
                  </a:rPr>
                  <a:t>is CRHF if it is hard to </a:t>
                </a:r>
                <a:r>
                  <a:rPr lang="en-US" sz="2400" b="1" dirty="0">
                    <a:solidFill>
                      <a:schemeClr val="tx1"/>
                    </a:solidFill>
                  </a:rPr>
                  <a:t>find</a:t>
                </a:r>
                <a:r>
                  <a:rPr lang="en-US" sz="2400" dirty="0">
                    <a:solidFill>
                      <a:schemeClr val="tx1"/>
                    </a:solidFill>
                  </a:rPr>
                  <a:t> collisions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h</m:t>
                    </m:r>
                    <m:d>
                      <m:dPr>
                        <m:ctrlP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2400" i="1" kern="1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h</m:t>
                    </m:r>
                    <m:d>
                      <m:dPr>
                        <m:ctrlP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𝑥</m:t>
                        </m:r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′</m:t>
                        </m:r>
                      </m:e>
                    </m:d>
                  </m:oMath>
                </a14:m>
                <a:endParaRPr lang="en-US" sz="2400" dirty="0">
                  <a:solidFill>
                    <a:schemeClr val="tx1"/>
                  </a:solidFill>
                </a:endParaRPr>
              </a:p>
              <a:p>
                <a:pPr lvl="1"/>
                <a:r>
                  <a:rPr lang="en-US" sz="1800" dirty="0">
                    <a:solidFill>
                      <a:schemeClr val="tx1"/>
                    </a:solidFill>
                  </a:rPr>
                  <a:t>Note: attacker can always try inputs randomly till finding collisions</a:t>
                </a:r>
              </a:p>
              <a:p>
                <a:pPr lvl="1"/>
                <a:r>
                  <a:rPr lang="en-US" sz="1800" dirty="0">
                    <a:solidFill>
                      <a:schemeClr val="tx1"/>
                    </a:solidFill>
                  </a:rPr>
                  <a:t>But this should be ineffective: must try about </a:t>
                </a:r>
                <a14:m>
                  <m:oMath xmlns:m="http://schemas.openxmlformats.org/officeDocument/2006/math">
                    <m:r>
                      <a:rPr lang="en-US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|</m:t>
                    </m:r>
                    <m:r>
                      <a:rPr lang="en-US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𝑅𝑎𝑛𝑔𝑒</m:t>
                    </m:r>
                    <m:r>
                      <a:rPr lang="en-US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|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</a:rPr>
                  <a:t> values</a:t>
                </a:r>
              </a:p>
              <a:p>
                <a:r>
                  <a:rPr lang="en-US" sz="2200" dirty="0">
                    <a:solidFill>
                      <a:schemeClr val="tx1"/>
                    </a:solidFill>
                  </a:rPr>
                  <a:t>Hard means that the probability that the attacker succeeds in finding a collision is negligible.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23069" y="966158"/>
                <a:ext cx="8380272" cy="1739935"/>
              </a:xfrm>
              <a:blipFill>
                <a:blip r:embed="rId3"/>
                <a:stretch>
                  <a:fillRect l="-303" t="-2158" b="-129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9</a:t>
            </a:fld>
            <a:endParaRPr lang="en-US" alt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F7C64B3-F889-E048-92E9-C9F23B53DD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8164" y="3253055"/>
            <a:ext cx="6781999" cy="2052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962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cs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cs typeface="Arial" pitchFamily="34" charset="0"/>
          </a:defRPr>
        </a:defPPr>
      </a:lstStyle>
    </a:lnDef>
  </a:objectDefaults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Edge</Template>
  <TotalTime>20892</TotalTime>
  <Words>3888</Words>
  <Application>Microsoft Macintosh PowerPoint</Application>
  <PresentationFormat>On-screen Show (4:3)</PresentationFormat>
  <Paragraphs>662</Paragraphs>
  <Slides>40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7" baseType="lpstr">
      <vt:lpstr>Arial</vt:lpstr>
      <vt:lpstr>Cambria Math</vt:lpstr>
      <vt:lpstr>Garamond</vt:lpstr>
      <vt:lpstr>Tahoma</vt:lpstr>
      <vt:lpstr>Times New Roman</vt:lpstr>
      <vt:lpstr>Wingdings</vt:lpstr>
      <vt:lpstr>Edge</vt:lpstr>
      <vt:lpstr>CSE 3400 - Introduction to Computer &amp; Network Security  (aka: Introduction to Cybersecurity)  Lecture 6 Hash Functions – Part I </vt:lpstr>
      <vt:lpstr>Outline</vt:lpstr>
      <vt:lpstr>Hash Functions</vt:lpstr>
      <vt:lpstr>Hash functions: simple examples</vt:lpstr>
      <vt:lpstr>Motivation: Hashing for efficiency</vt:lpstr>
      <vt:lpstr>Collisions?</vt:lpstr>
      <vt:lpstr>Security Goal: Collision Resistance </vt:lpstr>
      <vt:lpstr>Collision Resistant Hash Function (CRHF)</vt:lpstr>
      <vt:lpstr>Collision Resistant Hash Function (CRHF)</vt:lpstr>
      <vt:lpstr>Keyless CRHF Do Not Exist!</vt:lpstr>
      <vt:lpstr>Keyed CRHF</vt:lpstr>
      <vt:lpstr>Keyed CRHF - Definition</vt:lpstr>
      <vt:lpstr>PowerPoint Presentation</vt:lpstr>
      <vt:lpstr>PowerPoint Presentation</vt:lpstr>
      <vt:lpstr>The Birthday Attack (‘Paradox’)</vt:lpstr>
      <vt:lpstr>Collision-Resistance: Applications</vt:lpstr>
      <vt:lpstr>CRHF and Software Distribution</vt:lpstr>
      <vt:lpstr>CRHF: secure, efficient SW distribution</vt:lpstr>
      <vt:lpstr>Weaker Notions of Security</vt:lpstr>
      <vt:lpstr>Target CRHF (TCR Hash Function)</vt:lpstr>
      <vt:lpstr>TCR and Birthday Paradox?</vt:lpstr>
      <vt:lpstr>We (mostly) focus on keyless hash… </vt:lpstr>
      <vt:lpstr>2nd-Preimage-Resistant Hash (SPR)</vt:lpstr>
      <vt:lpstr>CRHF/SPR vs. Applications</vt:lpstr>
      <vt:lpstr>SPR: Collisions to Chosen Messages</vt:lpstr>
      <vt:lpstr>SPR: collisions to chosen message</vt:lpstr>
      <vt:lpstr>SPR &amp; Chosen-prefix vulnerability</vt:lpstr>
      <vt:lpstr>Chosen-prefix Attack </vt:lpstr>
      <vt:lpstr>Examples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Random Oracle Model (ROM)</vt:lpstr>
      <vt:lpstr>Exercise</vt:lpstr>
      <vt:lpstr>Covered Material From the Textbook</vt:lpstr>
      <vt:lpstr>PowerPoint Presentation</vt:lpstr>
    </vt:vector>
  </TitlesOfParts>
  <Company>CS dept, Bar Ilan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Crypto Hashing</dc:title>
  <dc:creator>Amir Herzberg</dc:creator>
  <cp:lastModifiedBy>Almashaqbeh, Ghada</cp:lastModifiedBy>
  <cp:revision>48</cp:revision>
  <cp:lastPrinted>1601-01-01T00:00:00Z</cp:lastPrinted>
  <dcterms:created xsi:type="dcterms:W3CDTF">2003-03-23T06:19:47Z</dcterms:created>
  <dcterms:modified xsi:type="dcterms:W3CDTF">2022-03-01T00:44:23Z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3</vt:i4>
  </property>
</Properties>
</file>